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notesSlides/notesSlide20.xml" ContentType="application/vnd.openxmlformats-officedocument.presentationml.notesSlide+xml"/>
  <Override PartName="/ppt/charts/chart5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74"/>
  </p:notesMasterIdLst>
  <p:sldIdLst>
    <p:sldId id="368" r:id="rId5"/>
    <p:sldId id="453" r:id="rId6"/>
    <p:sldId id="277" r:id="rId7"/>
    <p:sldId id="334" r:id="rId8"/>
    <p:sldId id="429" r:id="rId9"/>
    <p:sldId id="433" r:id="rId10"/>
    <p:sldId id="419" r:id="rId11"/>
    <p:sldId id="332" r:id="rId12"/>
    <p:sldId id="280" r:id="rId13"/>
    <p:sldId id="261" r:id="rId14"/>
    <p:sldId id="454" r:id="rId15"/>
    <p:sldId id="455" r:id="rId16"/>
    <p:sldId id="407" r:id="rId17"/>
    <p:sldId id="283" r:id="rId18"/>
    <p:sldId id="326" r:id="rId19"/>
    <p:sldId id="356" r:id="rId20"/>
    <p:sldId id="327" r:id="rId21"/>
    <p:sldId id="297" r:id="rId22"/>
    <p:sldId id="431" r:id="rId23"/>
    <p:sldId id="435" r:id="rId24"/>
    <p:sldId id="263" r:id="rId25"/>
    <p:sldId id="265" r:id="rId26"/>
    <p:sldId id="437" r:id="rId27"/>
    <p:sldId id="436" r:id="rId28"/>
    <p:sldId id="338" r:id="rId29"/>
    <p:sldId id="438" r:id="rId30"/>
    <p:sldId id="339" r:id="rId31"/>
    <p:sldId id="439" r:id="rId32"/>
    <p:sldId id="340" r:id="rId33"/>
    <p:sldId id="342" r:id="rId34"/>
    <p:sldId id="341" r:id="rId35"/>
    <p:sldId id="440" r:id="rId36"/>
    <p:sldId id="345" r:id="rId37"/>
    <p:sldId id="393" r:id="rId38"/>
    <p:sldId id="359" r:id="rId39"/>
    <p:sldId id="361" r:id="rId40"/>
    <p:sldId id="365" r:id="rId41"/>
    <p:sldId id="385" r:id="rId42"/>
    <p:sldId id="395" r:id="rId43"/>
    <p:sldId id="397" r:id="rId44"/>
    <p:sldId id="399" r:id="rId45"/>
    <p:sldId id="441" r:id="rId46"/>
    <p:sldId id="370" r:id="rId47"/>
    <p:sldId id="442" r:id="rId48"/>
    <p:sldId id="371" r:id="rId49"/>
    <p:sldId id="372" r:id="rId50"/>
    <p:sldId id="443" r:id="rId51"/>
    <p:sldId id="444" r:id="rId52"/>
    <p:sldId id="376" r:id="rId53"/>
    <p:sldId id="446" r:id="rId54"/>
    <p:sldId id="377" r:id="rId55"/>
    <p:sldId id="447" r:id="rId56"/>
    <p:sldId id="448" r:id="rId57"/>
    <p:sldId id="450" r:id="rId58"/>
    <p:sldId id="347" r:id="rId59"/>
    <p:sldId id="410" r:id="rId60"/>
    <p:sldId id="406" r:id="rId61"/>
    <p:sldId id="405" r:id="rId62"/>
    <p:sldId id="413" r:id="rId63"/>
    <p:sldId id="415" r:id="rId64"/>
    <p:sldId id="375" r:id="rId65"/>
    <p:sldId id="311" r:id="rId66"/>
    <p:sldId id="312" r:id="rId67"/>
    <p:sldId id="313" r:id="rId68"/>
    <p:sldId id="314" r:id="rId69"/>
    <p:sldId id="430" r:id="rId70"/>
    <p:sldId id="354" r:id="rId71"/>
    <p:sldId id="451" r:id="rId72"/>
    <p:sldId id="452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14" autoAdjust="0"/>
    <p:restoredTop sz="94660"/>
  </p:normalViewPr>
  <p:slideViewPr>
    <p:cSldViewPr>
      <p:cViewPr varScale="1">
        <p:scale>
          <a:sx n="37" d="100"/>
          <a:sy n="37" d="100"/>
        </p:scale>
        <p:origin x="-72" y="-9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1" i="1" dirty="0" smtClean="0">
                <a:effectLst/>
              </a:rPr>
              <a:t>Квалификация</a:t>
            </a:r>
            <a:r>
              <a:rPr lang="ru-RU" sz="1800" b="1" i="1" baseline="0" dirty="0" smtClean="0">
                <a:effectLst/>
              </a:rPr>
              <a:t> педагогов</a:t>
            </a:r>
            <a:endParaRPr lang="ru-RU" sz="1800" dirty="0">
              <a:effectLst/>
            </a:endParaRPr>
          </a:p>
        </c:rich>
      </c:tx>
      <c:layout>
        <c:manualLayout>
          <c:xMode val="edge"/>
          <c:yMode val="edge"/>
          <c:x val="0.16111747481442049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931726615305827E-2"/>
          <c:y val="0.2893872225579272"/>
          <c:w val="0.55568458549305511"/>
          <c:h val="0.664959313463815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педагогов</c:v>
                </c:pt>
              </c:strCache>
            </c:strRef>
          </c:tx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Без категории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0.70000000000000029</c:v>
                </c:pt>
                <c:pt idx="1">
                  <c:v>0.17</c:v>
                </c:pt>
                <c:pt idx="2">
                  <c:v>0.13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000" b="1" i="1" u="none" strike="noStrike" baseline="0" dirty="0" smtClean="0">
                <a:effectLst/>
              </a:rPr>
              <a:t>Образование педагогов</a:t>
            </a:r>
            <a:endParaRPr lang="ru-RU" sz="2000" dirty="0"/>
          </a:p>
        </c:rich>
      </c:tx>
      <c:layout>
        <c:manualLayout>
          <c:xMode val="edge"/>
          <c:yMode val="edge"/>
          <c:x val="0.44061212697499841"/>
          <c:y val="5.1937249137560211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886385172889322E-3"/>
          <c:y val="0.20527918550360505"/>
          <c:w val="0.78223144051532401"/>
          <c:h val="0.687746945496084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педагогов</c:v>
                </c:pt>
              </c:strCache>
            </c:strRef>
          </c:tx>
          <c:explosion val="9"/>
          <c:dPt>
            <c:idx val="0"/>
            <c:bubble3D val="0"/>
            <c:explosion val="0"/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</c:f>
              <c:strCache>
                <c:ptCount val="2"/>
                <c:pt idx="0">
                  <c:v>высшее</c:v>
                </c:pt>
                <c:pt idx="1">
                  <c:v>среднее специальное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0.98</c:v>
                </c:pt>
                <c:pt idx="1">
                  <c:v>2.0000000000000011E-2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711961742812921"/>
          <c:y val="0.33585264030492351"/>
          <c:w val="0.23469573642144342"/>
          <c:h val="0.44162329541731826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984332806558927E-3"/>
          <c:y val="0.29346139614183908"/>
          <c:w val="0.64580579482098377"/>
          <c:h val="0.706538603858160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учеников по ступеням обучения</c:v>
                </c:pt>
              </c:strCache>
            </c:strRef>
          </c:tx>
          <c:explosion val="25"/>
          <c:dPt>
            <c:idx val="0"/>
            <c:bubble3D val="0"/>
            <c:explosion val="7"/>
          </c:dPt>
          <c:dPt>
            <c:idx val="1"/>
            <c:bubble3D val="0"/>
            <c:explosion val="12"/>
          </c:dPt>
          <c:dPt>
            <c:idx val="2"/>
            <c:bubble3D val="0"/>
            <c:explosion val="14"/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91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Начальная школа</c:v>
                </c:pt>
                <c:pt idx="1">
                  <c:v>Основная школа</c:v>
                </c:pt>
                <c:pt idx="2">
                  <c:v>Старшая школа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104</c:v>
                </c:pt>
                <c:pt idx="1">
                  <c:v>263</c:v>
                </c:pt>
                <c:pt idx="2">
                  <c:v>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821969176141892E-4"/>
          <c:y val="0.18795508611917897"/>
          <c:w val="0.71545275590551183"/>
          <c:h val="0.74780784323783633"/>
        </c:manualLayout>
      </c:layout>
      <c:pie3DChart>
        <c:varyColors val="1"/>
        <c:ser>
          <c:idx val="0"/>
          <c:order val="0"/>
          <c:tx>
            <c:strRef>
              <c:f>Лист1!$C$2</c:f>
              <c:strCache>
                <c:ptCount val="1"/>
                <c:pt idx="0">
                  <c:v>к-во учащихся</c:v>
                </c:pt>
              </c:strCache>
            </c:strRef>
          </c:tx>
          <c:explosion val="25"/>
          <c:dPt>
            <c:idx val="4"/>
            <c:bubble3D val="0"/>
            <c:explosion val="19"/>
          </c:dPt>
          <c:dLbls>
            <c:txPr>
              <a:bodyPr/>
              <a:lstStyle/>
              <a:p>
                <a:pPr>
                  <a:defRPr sz="36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Лист1!$B$3:$B$7</c:f>
              <c:strCache>
                <c:ptCount val="5"/>
                <c:pt idx="0">
                  <c:v>на "5"</c:v>
                </c:pt>
                <c:pt idx="1">
                  <c:v>на "4" и "5"</c:v>
                </c:pt>
                <c:pt idx="2">
                  <c:v>одна "3"</c:v>
                </c:pt>
                <c:pt idx="3">
                  <c:v>с "2"</c:v>
                </c:pt>
                <c:pt idx="4">
                  <c:v>успевающие</c:v>
                </c:pt>
              </c:strCache>
            </c:strRef>
          </c:cat>
          <c:val>
            <c:numRef>
              <c:f>Лист1!$C$3:$C$7</c:f>
              <c:numCache>
                <c:formatCode>0.0%</c:formatCode>
                <c:ptCount val="5"/>
                <c:pt idx="0">
                  <c:v>6.7441860465116285E-2</c:v>
                </c:pt>
                <c:pt idx="1">
                  <c:v>0.38139534883720932</c:v>
                </c:pt>
                <c:pt idx="2">
                  <c:v>6.5116279069767441E-2</c:v>
                </c:pt>
                <c:pt idx="3">
                  <c:v>1.1627906976744186E-2</c:v>
                </c:pt>
                <c:pt idx="4">
                  <c:v>0.4744186046511627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404363452793748"/>
          <c:y val="2.7416435711347394E-2"/>
          <c:w val="0.31286216736152123"/>
          <c:h val="0.46849336560202021"/>
        </c:manualLayout>
      </c:layout>
      <c:overlay val="0"/>
      <c:txPr>
        <a:bodyPr/>
        <a:lstStyle/>
        <a:p>
          <a:pPr>
            <a:defRPr sz="280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Лист1!$E$21</c:f>
              <c:strCache>
                <c:ptCount val="1"/>
                <c:pt idx="0">
                  <c:v>Победители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3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Лист1!$D$22:$D$29</c:f>
              <c:strCache>
                <c:ptCount val="8"/>
                <c:pt idx="0">
                  <c:v>математика</c:v>
                </c:pt>
                <c:pt idx="1">
                  <c:v>физика</c:v>
                </c:pt>
                <c:pt idx="2">
                  <c:v>анг. Язык</c:v>
                </c:pt>
                <c:pt idx="3">
                  <c:v>рус. язык</c:v>
                </c:pt>
                <c:pt idx="4">
                  <c:v>биология</c:v>
                </c:pt>
                <c:pt idx="5">
                  <c:v>история</c:v>
                </c:pt>
                <c:pt idx="6">
                  <c:v>ф-ра</c:v>
                </c:pt>
                <c:pt idx="7">
                  <c:v>ИКТ</c:v>
                </c:pt>
              </c:strCache>
            </c:strRef>
          </c:cat>
          <c:val>
            <c:numRef>
              <c:f>Лист1!$E$22:$E$29</c:f>
              <c:numCache>
                <c:formatCode>General</c:formatCode>
                <c:ptCount val="8"/>
                <c:pt idx="0">
                  <c:v>3</c:v>
                </c:pt>
                <c:pt idx="1">
                  <c:v>2</c:v>
                </c:pt>
                <c:pt idx="2">
                  <c:v>10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4</c:v>
                </c:pt>
                <c:pt idx="7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566400"/>
        <c:axId val="106567936"/>
      </c:barChart>
      <c:catAx>
        <c:axId val="1065664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106567936"/>
        <c:crosses val="autoZero"/>
        <c:auto val="1"/>
        <c:lblAlgn val="ctr"/>
        <c:lblOffset val="100"/>
        <c:noMultiLvlLbl val="0"/>
      </c:catAx>
      <c:valAx>
        <c:axId val="106567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65664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Лист2!$E$11</c:f>
              <c:strCache>
                <c:ptCount val="1"/>
                <c:pt idx="0">
                  <c:v>школа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Лист2!$D$12:$D$16</c:f>
              <c:strCache>
                <c:ptCount val="5"/>
                <c:pt idx="0">
                  <c:v>история  </c:v>
                </c:pt>
                <c:pt idx="1">
                  <c:v>физика </c:v>
                </c:pt>
                <c:pt idx="2">
                  <c:v>обществознание </c:v>
                </c:pt>
                <c:pt idx="3">
                  <c:v>анг. язык </c:v>
                </c:pt>
                <c:pt idx="4">
                  <c:v>математика</c:v>
                </c:pt>
              </c:strCache>
            </c:strRef>
          </c:cat>
          <c:val>
            <c:numRef>
              <c:f>Лист2!$E$12:$E$16</c:f>
              <c:numCache>
                <c:formatCode>General</c:formatCode>
                <c:ptCount val="5"/>
                <c:pt idx="0">
                  <c:v>64.33</c:v>
                </c:pt>
                <c:pt idx="1">
                  <c:v>57.44</c:v>
                </c:pt>
                <c:pt idx="2">
                  <c:v>64.16</c:v>
                </c:pt>
                <c:pt idx="3">
                  <c:v>77.05</c:v>
                </c:pt>
                <c:pt idx="4">
                  <c:v>60.2</c:v>
                </c:pt>
              </c:numCache>
            </c:numRef>
          </c:val>
        </c:ser>
        <c:ser>
          <c:idx val="1"/>
          <c:order val="1"/>
          <c:tx>
            <c:strRef>
              <c:f>Лист2!$F$11</c:f>
              <c:strCache>
                <c:ptCount val="1"/>
                <c:pt idx="0">
                  <c:v>СПб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61865793780687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55100927441356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055100927441353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7457719585379158E-2"/>
                  <c:y val="-4.14722586510478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055100927441353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 baseline="0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Лист2!$D$12:$D$16</c:f>
              <c:strCache>
                <c:ptCount val="5"/>
                <c:pt idx="0">
                  <c:v>история  </c:v>
                </c:pt>
                <c:pt idx="1">
                  <c:v>физика </c:v>
                </c:pt>
                <c:pt idx="2">
                  <c:v>обществознание </c:v>
                </c:pt>
                <c:pt idx="3">
                  <c:v>анг. язык </c:v>
                </c:pt>
                <c:pt idx="4">
                  <c:v>математика</c:v>
                </c:pt>
              </c:strCache>
            </c:strRef>
          </c:cat>
          <c:val>
            <c:numRef>
              <c:f>Лист2!$F$12:$F$16</c:f>
              <c:numCache>
                <c:formatCode>General</c:formatCode>
                <c:ptCount val="5"/>
                <c:pt idx="0">
                  <c:v>51.52</c:v>
                </c:pt>
                <c:pt idx="1">
                  <c:v>47.45</c:v>
                </c:pt>
                <c:pt idx="2">
                  <c:v>56.87</c:v>
                </c:pt>
                <c:pt idx="3">
                  <c:v>64.510000000000005</c:v>
                </c:pt>
                <c:pt idx="4">
                  <c:v>43.88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624128"/>
        <c:axId val="106625664"/>
      </c:barChart>
      <c:catAx>
        <c:axId val="1066241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106625664"/>
        <c:crosses val="autoZero"/>
        <c:auto val="1"/>
        <c:lblAlgn val="ctr"/>
        <c:lblOffset val="100"/>
        <c:noMultiLvlLbl val="0"/>
      </c:catAx>
      <c:valAx>
        <c:axId val="106625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066241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Лист2!$D$17:$D$21</c:f>
              <c:strCache>
                <c:ptCount val="5"/>
                <c:pt idx="0">
                  <c:v>рус. язык </c:v>
                </c:pt>
                <c:pt idx="1">
                  <c:v>ИКТ</c:v>
                </c:pt>
                <c:pt idx="2">
                  <c:v>биология</c:v>
                </c:pt>
                <c:pt idx="3">
                  <c:v> литература</c:v>
                </c:pt>
                <c:pt idx="4">
                  <c:v> химия</c:v>
                </c:pt>
              </c:strCache>
            </c:strRef>
          </c:cat>
          <c:val>
            <c:numRef>
              <c:f>Лист2!$E$17:$E$21</c:f>
              <c:numCache>
                <c:formatCode>General</c:formatCode>
                <c:ptCount val="5"/>
                <c:pt idx="0">
                  <c:v>74.180000000000007</c:v>
                </c:pt>
                <c:pt idx="1">
                  <c:v>76.06</c:v>
                </c:pt>
                <c:pt idx="2">
                  <c:v>66.66</c:v>
                </c:pt>
                <c:pt idx="3">
                  <c:v>50.85</c:v>
                </c:pt>
                <c:pt idx="4">
                  <c:v>92</c:v>
                </c:pt>
              </c:numCache>
            </c:numRef>
          </c:val>
        </c:ser>
        <c:ser>
          <c:idx val="1"/>
          <c:order val="1"/>
          <c:invertIfNegative val="0"/>
          <c:dLbls>
            <c:dLbl>
              <c:idx val="0"/>
              <c:layout>
                <c:manualLayout>
                  <c:x val="2.3411852960290549E-2"/>
                  <c:y val="-2.38336881487642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851062762937846E-2"/>
                  <c:y val="-4.76673762975285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851062762937901E-2"/>
                  <c:y val="-7.15010644462927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9019754933817583E-2"/>
                  <c:y val="2.14503193338878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9655013749701361E-2"/>
                  <c:y val="2.38336881487642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 baseline="0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Лист2!$D$17:$D$21</c:f>
              <c:strCache>
                <c:ptCount val="5"/>
                <c:pt idx="0">
                  <c:v>рус. язык </c:v>
                </c:pt>
                <c:pt idx="1">
                  <c:v>ИКТ</c:v>
                </c:pt>
                <c:pt idx="2">
                  <c:v>биология</c:v>
                </c:pt>
                <c:pt idx="3">
                  <c:v> литература</c:v>
                </c:pt>
                <c:pt idx="4">
                  <c:v> химия</c:v>
                </c:pt>
              </c:strCache>
            </c:strRef>
          </c:cat>
          <c:val>
            <c:numRef>
              <c:f>Лист2!$F$17:$F$21</c:f>
              <c:numCache>
                <c:formatCode>General</c:formatCode>
                <c:ptCount val="5"/>
                <c:pt idx="0">
                  <c:v>62.39</c:v>
                </c:pt>
                <c:pt idx="1">
                  <c:v>64.989999999999995</c:v>
                </c:pt>
                <c:pt idx="2">
                  <c:v>57.47</c:v>
                </c:pt>
                <c:pt idx="3">
                  <c:v>50.46</c:v>
                </c:pt>
                <c:pt idx="4">
                  <c:v>57.23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417984"/>
        <c:axId val="109419520"/>
      </c:barChart>
      <c:catAx>
        <c:axId val="1094179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800"/>
            </a:pPr>
            <a:endParaRPr lang="ru-RU"/>
          </a:p>
        </c:txPr>
        <c:crossAx val="109419520"/>
        <c:crosses val="autoZero"/>
        <c:auto val="1"/>
        <c:lblAlgn val="ctr"/>
        <c:lblOffset val="100"/>
        <c:noMultiLvlLbl val="0"/>
      </c:catAx>
      <c:valAx>
        <c:axId val="109419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094179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B90A0-8888-4E06-8D7C-B1E693E67076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F7CB8-8CE9-4852-AC67-0C175B3E3A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2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</a:t>
            </a:r>
            <a:r>
              <a:rPr lang="ru-RU" baseline="0" dirty="0" smtClean="0"/>
              <a:t> здание школы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391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430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031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395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И.Г., фото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569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164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542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готово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готово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044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готово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044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044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7845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784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8775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5520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8210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готов гс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311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716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2534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4222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6682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668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4567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8334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1492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1355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0737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5483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89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2299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3063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cs typeface="Calibri"/>
              </a:rPr>
              <a:t>готов гс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697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5861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7272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33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готово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8703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готово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Б.А.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И.Г.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2299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И.Г.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197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И.Г.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102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Картинку колокольчик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F7CB8-8CE9-4852-AC67-0C175B3E3AA2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6D06C39-3641-4406-98C9-ACCB4788ECA6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3E013BD-BA6B-49D4-8A14-8357D92C93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6C39-3641-4406-98C9-ACCB4788ECA6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13BD-BA6B-49D4-8A14-8357D92C93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6C39-3641-4406-98C9-ACCB4788ECA6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13BD-BA6B-49D4-8A14-8357D92C93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6D06C39-3641-4406-98C9-ACCB4788ECA6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3E013BD-BA6B-49D4-8A14-8357D92C93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6D06C39-3641-4406-98C9-ACCB4788ECA6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3E013BD-BA6B-49D4-8A14-8357D92C93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6C39-3641-4406-98C9-ACCB4788ECA6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13BD-BA6B-49D4-8A14-8357D92C93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6C39-3641-4406-98C9-ACCB4788ECA6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13BD-BA6B-49D4-8A14-8357D92C93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6D06C39-3641-4406-98C9-ACCB4788ECA6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3E013BD-BA6B-49D4-8A14-8357D92C93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6C39-3641-4406-98C9-ACCB4788ECA6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13BD-BA6B-49D4-8A14-8357D92C93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6D06C39-3641-4406-98C9-ACCB4788ECA6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3E013BD-BA6B-49D4-8A14-8357D92C93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6D06C39-3641-4406-98C9-ACCB4788ECA6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3E013BD-BA6B-49D4-8A14-8357D92C93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6D06C39-3641-4406-98C9-ACCB4788ECA6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3E013BD-BA6B-49D4-8A14-8357D92C931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4342950"/>
            <a:ext cx="6172200" cy="1894362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ГОСУДАРСТВЕННОЕ ОБЩЕОБРАЗОВАТЕЛЬНОЕ</a:t>
            </a:r>
            <a:br>
              <a:rPr lang="ru-RU" sz="3100" dirty="0" smtClean="0"/>
            </a:br>
            <a:r>
              <a:rPr lang="ru-RU" sz="3100" dirty="0" smtClean="0"/>
              <a:t>УЧРЕЖДЕНИЕ СРЕДНЯЯ ОБЩЕОБРАЗОВАТЕЛЬНАЯ</a:t>
            </a:r>
            <a:br>
              <a:rPr lang="ru-RU" sz="3100" dirty="0" smtClean="0"/>
            </a:br>
            <a:r>
              <a:rPr lang="ru-RU" sz="3100" dirty="0" smtClean="0"/>
              <a:t>ШКОЛА </a:t>
            </a:r>
            <a:r>
              <a:rPr lang="en-US" sz="3100" dirty="0" smtClean="0"/>
              <a:t>550 </a:t>
            </a:r>
            <a:br>
              <a:rPr lang="en-US" sz="3100" dirty="0" smtClean="0"/>
            </a:br>
            <a:r>
              <a:rPr lang="en-US" sz="3100" dirty="0" smtClean="0"/>
              <a:t>c</a:t>
            </a:r>
            <a:r>
              <a:rPr lang="ru-RU" sz="3100" dirty="0" smtClean="0"/>
              <a:t> углубленным изучением иностранных языков и информационных технологий Центрального района</a:t>
            </a:r>
            <a:br>
              <a:rPr lang="ru-RU" sz="3100" dirty="0" smtClean="0"/>
            </a:br>
            <a:r>
              <a:rPr lang="ru-RU" sz="3100" dirty="0" smtClean="0"/>
              <a:t>САНКТ-ПЕТЕРБУРГА</a:t>
            </a:r>
            <a:br>
              <a:rPr lang="ru-RU" sz="3100" dirty="0" smtClean="0"/>
            </a:br>
            <a:r>
              <a:rPr lang="ru-RU" dirty="0" smtClean="0"/>
              <a:t>ПУБЛИЧНЫЙ ОТЧЕТ</a:t>
            </a:r>
            <a:br>
              <a:rPr lang="ru-RU" dirty="0" smtClean="0"/>
            </a:br>
            <a:r>
              <a:rPr lang="ru-RU" dirty="0" smtClean="0"/>
              <a:t>ПО ИТОГАМ ДЕЯТЕЛЬНОСТИ</a:t>
            </a:r>
            <a:br>
              <a:rPr lang="ru-RU" dirty="0" smtClean="0"/>
            </a:br>
            <a:r>
              <a:rPr lang="ru-RU" b="0" dirty="0" smtClean="0"/>
              <a:t>в</a:t>
            </a:r>
            <a:r>
              <a:rPr lang="ru-RU" dirty="0" smtClean="0"/>
              <a:t> 201</a:t>
            </a:r>
            <a:r>
              <a:rPr lang="en-US" dirty="0"/>
              <a:t>2</a:t>
            </a:r>
            <a:r>
              <a:rPr lang="ru-RU" dirty="0" smtClean="0"/>
              <a:t>-201</a:t>
            </a:r>
            <a:r>
              <a:rPr lang="en-US" dirty="0"/>
              <a:t>3</a:t>
            </a:r>
            <a:r>
              <a:rPr lang="ru-RU" dirty="0" smtClean="0"/>
              <a:t> </a:t>
            </a:r>
            <a:r>
              <a:rPr lang="ru-RU" sz="3600" dirty="0" smtClean="0"/>
              <a:t>учебном</a:t>
            </a:r>
            <a:r>
              <a:rPr lang="ru-RU" dirty="0" smtClean="0"/>
              <a:t> ГОДУ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60648"/>
            <a:ext cx="864096" cy="107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9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РЕЖИМ РАБОТЫ УЧРЕЖДЕНИЯ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Начало занятий – </a:t>
            </a:r>
            <a:r>
              <a:rPr lang="ru-RU" b="1" dirty="0"/>
              <a:t>в </a:t>
            </a:r>
            <a:r>
              <a:rPr lang="ru-RU" b="1" dirty="0" smtClean="0"/>
              <a:t>9-00, </a:t>
            </a:r>
          </a:p>
          <a:p>
            <a:pPr marL="0" indent="0">
              <a:buNone/>
            </a:pPr>
            <a:r>
              <a:rPr lang="ru-RU" b="1" dirty="0" smtClean="0"/>
              <a:t>В </a:t>
            </a:r>
            <a:r>
              <a:rPr lang="ru-RU" b="1" dirty="0"/>
              <a:t>1 </a:t>
            </a:r>
            <a:r>
              <a:rPr lang="ru-RU" b="1" dirty="0" smtClean="0"/>
              <a:t>классе </a:t>
            </a:r>
            <a:r>
              <a:rPr lang="ru-RU" dirty="0"/>
              <a:t>«ступенчатый метод»</a:t>
            </a:r>
          </a:p>
          <a:p>
            <a:pPr marL="0" indent="0">
              <a:buNone/>
            </a:pPr>
            <a:r>
              <a:rPr lang="ru-RU" dirty="0"/>
              <a:t>наращивания учебной нагрузки:</a:t>
            </a:r>
          </a:p>
          <a:p>
            <a:r>
              <a:rPr lang="ru-RU" dirty="0" smtClean="0"/>
              <a:t>I этап </a:t>
            </a:r>
            <a:r>
              <a:rPr lang="ru-RU" dirty="0"/>
              <a:t>3 урока по 35 минут</a:t>
            </a:r>
          </a:p>
          <a:p>
            <a:r>
              <a:rPr lang="ru-RU" dirty="0" smtClean="0"/>
              <a:t>II этап </a:t>
            </a:r>
            <a:r>
              <a:rPr lang="ru-RU" dirty="0"/>
              <a:t>– 4 урока по 35 минут</a:t>
            </a:r>
          </a:p>
          <a:p>
            <a:r>
              <a:rPr lang="ru-RU" dirty="0" smtClean="0"/>
              <a:t>Дополнительные каникулы</a:t>
            </a:r>
            <a:endParaRPr lang="ru-RU" dirty="0"/>
          </a:p>
          <a:p>
            <a:pPr marL="0" indent="0">
              <a:buNone/>
            </a:pPr>
            <a:r>
              <a:rPr lang="ru-RU" b="1" dirty="0" smtClean="0"/>
              <a:t>1- 4 класс</a:t>
            </a:r>
            <a:r>
              <a:rPr lang="ru-RU" dirty="0" smtClean="0"/>
              <a:t>: </a:t>
            </a:r>
            <a:r>
              <a:rPr lang="ru-RU" dirty="0"/>
              <a:t>пятидневная учебная неделя</a:t>
            </a:r>
          </a:p>
          <a:p>
            <a:pPr marL="0" indent="0">
              <a:buNone/>
            </a:pPr>
            <a:r>
              <a:rPr lang="ru-RU" b="1" dirty="0"/>
              <a:t>5</a:t>
            </a:r>
            <a:r>
              <a:rPr lang="ru-RU" b="1" dirty="0" smtClean="0"/>
              <a:t>-11 </a:t>
            </a:r>
            <a:r>
              <a:rPr lang="ru-RU" b="1" dirty="0"/>
              <a:t>классы: </a:t>
            </a:r>
            <a:r>
              <a:rPr lang="ru-RU" dirty="0"/>
              <a:t>шестидневная учебная неделя</a:t>
            </a:r>
          </a:p>
          <a:p>
            <a:pPr marL="0" indent="0">
              <a:buNone/>
            </a:pPr>
            <a:r>
              <a:rPr lang="en-US" b="1" dirty="0" smtClean="0"/>
              <a:t>2</a:t>
            </a:r>
            <a:r>
              <a:rPr lang="ru-RU" b="1" dirty="0" smtClean="0"/>
              <a:t> группы </a:t>
            </a:r>
            <a:r>
              <a:rPr lang="ru-RU" b="1" dirty="0"/>
              <a:t>продленного дня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16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Социально-психологическая служба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/>
            <a:r>
              <a:rPr lang="ru-RU" sz="3200" dirty="0"/>
              <a:t>Гоголева Галина Спартаковна–заместитель директора по воспитательной  работе</a:t>
            </a:r>
          </a:p>
          <a:p>
            <a:pPr marL="0" indent="0"/>
            <a:r>
              <a:rPr lang="ru-RU" sz="3200" dirty="0"/>
              <a:t>Новожилова Анна Анатольевна– социальный педагог</a:t>
            </a:r>
          </a:p>
          <a:p>
            <a:pPr marL="0" indent="0"/>
            <a:r>
              <a:rPr lang="ru-RU" sz="3200" dirty="0"/>
              <a:t>Бондарева Мария Олеговна– психолог школы, кандидат психологических наук</a:t>
            </a:r>
          </a:p>
          <a:p>
            <a:pPr marL="0" indent="0"/>
            <a:r>
              <a:rPr lang="ru-RU" sz="3200" dirty="0" err="1"/>
              <a:t>Манькова</a:t>
            </a:r>
            <a:r>
              <a:rPr lang="ru-RU" sz="3200" dirty="0"/>
              <a:t> Татьяна Юрьевна- врач школы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416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СОДЕРЖАНИЕ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В своей деятельности ГОУ СШ №</a:t>
            </a:r>
            <a:r>
              <a:rPr lang="en-US" dirty="0"/>
              <a:t> 550</a:t>
            </a:r>
            <a:r>
              <a:rPr lang="ru-RU" dirty="0"/>
              <a:t> реализует основные общеобразовательные программы. Основным предметом деятельности Образовательного учреждения является реализация общеобразовательных программ начального общего  образования с углубленным изучением иврита, начального общего образования  с углубленным изучением иврита и  английского языка, основного общего образования с углубленным изучением иврита, английского языка и  информационных технологий, основного общего образования  с углубленным изучением  английского языка и информационных технологий, среднего ( полного)  общего  образования  основного общего образования с углубленным изучением иврита, английского языка и информационных технологий, среднего (полного) общего образования  с углубленным изучением  английского языка и информационных технологий.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700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/>
              <a:t>Материально-техническая база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3600" dirty="0"/>
              <a:t>Школа располагает:</a:t>
            </a:r>
          </a:p>
          <a:p>
            <a:pPr lvl="1"/>
            <a:r>
              <a:rPr lang="ru-RU" sz="3300" dirty="0"/>
              <a:t>Спортивным залом</a:t>
            </a:r>
          </a:p>
          <a:p>
            <a:pPr lvl="1"/>
            <a:r>
              <a:rPr lang="ru-RU" sz="3300" dirty="0"/>
              <a:t>Спортивной площадкой</a:t>
            </a:r>
          </a:p>
          <a:p>
            <a:pPr lvl="1"/>
            <a:r>
              <a:rPr lang="ru-RU" sz="3300" dirty="0"/>
              <a:t>Столовой на 100 посадочных мест</a:t>
            </a:r>
          </a:p>
          <a:p>
            <a:pPr lvl="1"/>
            <a:r>
              <a:rPr lang="ru-RU" sz="3300" dirty="0"/>
              <a:t>Медкабинетом с процедурной</a:t>
            </a:r>
          </a:p>
          <a:p>
            <a:pPr lvl="1"/>
            <a:r>
              <a:rPr lang="ru-RU" sz="3300" dirty="0">
                <a:solidFill>
                  <a:srgbClr val="000000"/>
                </a:solidFill>
              </a:rPr>
              <a:t>Актовым залом на 500 посадочных мест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252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Материально-техническая база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 учебном процессе активно используются:</a:t>
            </a:r>
          </a:p>
          <a:p>
            <a:pPr lvl="1"/>
            <a:r>
              <a:rPr lang="ru-RU" sz="2400" dirty="0" smtClean="0"/>
              <a:t>302 компьютера (из них 180 ноутбуков и </a:t>
            </a:r>
            <a:r>
              <a:rPr lang="ru-RU" sz="2400" dirty="0" err="1" smtClean="0"/>
              <a:t>нетбуков</a:t>
            </a:r>
            <a:r>
              <a:rPr lang="ru-RU" sz="2400" dirty="0" smtClean="0"/>
              <a:t>)</a:t>
            </a:r>
          </a:p>
          <a:p>
            <a:pPr lvl="1"/>
            <a:r>
              <a:rPr lang="ru-RU" sz="2400" dirty="0" smtClean="0"/>
              <a:t>32 м/м проектора</a:t>
            </a:r>
          </a:p>
          <a:p>
            <a:pPr lvl="1"/>
            <a:r>
              <a:rPr lang="en-US" sz="2400" dirty="0" smtClean="0"/>
              <a:t>1</a:t>
            </a:r>
            <a:r>
              <a:rPr lang="ru-RU" sz="2400" dirty="0" smtClean="0"/>
              <a:t>7</a:t>
            </a:r>
            <a:r>
              <a:rPr lang="en-US" sz="2400" dirty="0" smtClean="0"/>
              <a:t> </a:t>
            </a:r>
            <a:r>
              <a:rPr lang="ru-RU" sz="2400" dirty="0" smtClean="0"/>
              <a:t>интерактивных досок</a:t>
            </a:r>
          </a:p>
          <a:p>
            <a:r>
              <a:rPr lang="ru-RU" sz="2800" dirty="0"/>
              <a:t> Локальная сеть проложена во все помещения </a:t>
            </a:r>
            <a:r>
              <a:rPr lang="ru-RU" sz="2800" dirty="0" smtClean="0"/>
              <a:t>школы</a:t>
            </a:r>
          </a:p>
          <a:p>
            <a:r>
              <a:rPr lang="ru-RU" sz="2800" dirty="0" smtClean="0"/>
              <a:t>В школе активно используется беспроводной доступ к сетевым ресурсам</a:t>
            </a:r>
            <a:endParaRPr lang="ru-RU" sz="28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105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ortal.ort.spb.ru/DocLib1/_w/pic017_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6581">
            <a:off x="5246613" y="4487372"/>
            <a:ext cx="2742097" cy="18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Материально-техническая база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учебном процессе школы используются:</a:t>
            </a:r>
          </a:p>
          <a:p>
            <a:pPr lvl="1"/>
            <a:r>
              <a:rPr lang="ru-RU" dirty="0" smtClean="0"/>
              <a:t>Компьютерная лаборатория естественных наук</a:t>
            </a:r>
          </a:p>
          <a:p>
            <a:pPr lvl="1"/>
            <a:r>
              <a:rPr lang="ru-RU" dirty="0" smtClean="0"/>
              <a:t>Компьютерная лаборатория музыки</a:t>
            </a:r>
          </a:p>
          <a:p>
            <a:pPr lvl="1"/>
            <a:r>
              <a:rPr lang="ru-RU" dirty="0" smtClean="0"/>
              <a:t>Компьютерная лаборатория дизайна</a:t>
            </a:r>
          </a:p>
          <a:p>
            <a:pPr lvl="1"/>
            <a:r>
              <a:rPr lang="ru-RU" dirty="0" smtClean="0"/>
              <a:t>Программный лингафонный кабинет </a:t>
            </a:r>
            <a:r>
              <a:rPr lang="ru-RU" dirty="0" err="1" smtClean="0"/>
              <a:t>Санако</a:t>
            </a:r>
            <a:endParaRPr lang="ru-RU" dirty="0" smtClean="0"/>
          </a:p>
          <a:p>
            <a:pPr lvl="1"/>
            <a:r>
              <a:rPr lang="ru-RU" dirty="0" smtClean="0"/>
              <a:t>Библиотечный информационный комплекс на базе решения </a:t>
            </a:r>
            <a:r>
              <a:rPr lang="en-US" dirty="0" smtClean="0"/>
              <a:t>Microsoft Multipoint Server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 descr="\\portal\DavWWWRoot\admins\Shared Documents\школьные pr-материалы\school photos\Professional Photo\ИЗО\DSC083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730">
            <a:off x="736202" y="4672005"/>
            <a:ext cx="2935788" cy="196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14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44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0592" y="4149080"/>
            <a:ext cx="2422539" cy="1879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Documents and Settings\ig\Мои документы\Мои рисунки\драгунский_урокфото\CIMG0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717032" y="3916627"/>
            <a:ext cx="4126451" cy="2941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cap="all" dirty="0"/>
              <a:t>Фонды </a:t>
            </a:r>
            <a:r>
              <a:rPr lang="ru-RU" cap="all" dirty="0" smtClean="0"/>
              <a:t>библиотечно-информационного </a:t>
            </a:r>
            <a:r>
              <a:rPr lang="ru-RU" cap="all" dirty="0"/>
              <a:t>центра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1412776"/>
            <a:ext cx="8258204" cy="52864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dirty="0" smtClean="0"/>
              <a:t>Фонд    художественной   литературы – </a:t>
            </a:r>
            <a:r>
              <a:rPr lang="ru-RU" sz="2800" b="1" dirty="0" smtClean="0"/>
              <a:t>5262</a:t>
            </a:r>
            <a:r>
              <a:rPr lang="ru-RU" b="1" dirty="0" smtClean="0"/>
              <a:t> </a:t>
            </a:r>
            <a:r>
              <a:rPr lang="ru-RU" dirty="0" smtClean="0"/>
              <a:t>экземпляров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Фонд учебной литературы -  </a:t>
            </a:r>
            <a:r>
              <a:rPr lang="ru-RU" sz="2800" b="1" dirty="0" smtClean="0"/>
              <a:t>15531</a:t>
            </a:r>
            <a:r>
              <a:rPr lang="ru-RU" dirty="0" smtClean="0"/>
              <a:t> экземпляр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Учебные материалы на цифровых носителях – 679 штук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Энциклопедии – 264 экземпляров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Компьютер на рабочем месте библиотекаря и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ru-RU" dirty="0" smtClean="0"/>
              <a:t>4 рабочих мест для школьник</a:t>
            </a:r>
          </a:p>
          <a:p>
            <a:pPr>
              <a:buNone/>
            </a:pPr>
            <a:r>
              <a:rPr lang="ru-RU" sz="2000" dirty="0" smtClean="0"/>
              <a:t>	</a:t>
            </a:r>
          </a:p>
          <a:p>
            <a:pPr lvl="1">
              <a:buFont typeface="Wingdings" pitchFamily="2" charset="2"/>
              <a:buChar char="§"/>
            </a:pPr>
            <a:endParaRPr lang="ru-RU" sz="2400" dirty="0" smtClean="0"/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56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Единое информационное пространство школы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Серверная система </a:t>
            </a:r>
            <a:r>
              <a:rPr lang="ru-RU" dirty="0" smtClean="0"/>
              <a:t>на ПО корпорации </a:t>
            </a:r>
            <a:r>
              <a:rPr lang="en-US" dirty="0" smtClean="0"/>
              <a:t>Microsoft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Единое информационное простра</a:t>
            </a:r>
            <a:r>
              <a:rPr lang="ru-RU" dirty="0"/>
              <a:t>н</a:t>
            </a:r>
            <a:r>
              <a:rPr lang="ru-RU" dirty="0" smtClean="0"/>
              <a:t>ство строится на портальном решении </a:t>
            </a:r>
            <a:r>
              <a:rPr lang="en-US" dirty="0" smtClean="0">
                <a:hlinkClick r:id="rId3"/>
              </a:rPr>
              <a:t>http://portal.ort.spb.ru</a:t>
            </a:r>
            <a:endParaRPr lang="ru-RU" dirty="0" smtClean="0"/>
          </a:p>
          <a:p>
            <a:r>
              <a:rPr lang="ru-RU" dirty="0" smtClean="0"/>
              <a:t>В школе работает современный копировальный центр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456162"/>
            <a:ext cx="3377952" cy="238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Опытно-экспериментальная работа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Экспериментальная </a:t>
            </a:r>
            <a:r>
              <a:rPr lang="ru-RU" sz="2800" dirty="0"/>
              <a:t>площадка Федерального института развития образования  России по теме: </a:t>
            </a:r>
            <a:r>
              <a:rPr lang="ru-RU" sz="2800" b="1" dirty="0"/>
              <a:t>«</a:t>
            </a:r>
            <a:r>
              <a:rPr lang="ru-RU" sz="2800" b="1" dirty="0">
                <a:latin typeface="Century Schoolbook"/>
              </a:rPr>
              <a:t>Р</a:t>
            </a:r>
            <a:r>
              <a:rPr lang="ru-RU" sz="2800" b="1" dirty="0"/>
              <a:t>азработкамодели школы с индивидуализированной системой учебной работы на основе использования информационно-коммуникационных технологий «Школьный портал» -</a:t>
            </a:r>
            <a:r>
              <a:rPr lang="ru-RU" sz="2800" b="1" dirty="0" smtClean="0"/>
              <a:t>2011-201</a:t>
            </a:r>
            <a:r>
              <a:rPr lang="ru-RU" sz="2800" b="1" dirty="0"/>
              <a:t>5</a:t>
            </a:r>
            <a:r>
              <a:rPr lang="ru-RU" sz="2800" b="1" dirty="0" smtClean="0"/>
              <a:t>гг</a:t>
            </a:r>
            <a:r>
              <a:rPr lang="ru-RU" sz="2800" b="1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929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		Наши </a:t>
            </a:r>
            <a:r>
              <a:rPr lang="ru-RU" sz="3200" dirty="0" smtClean="0"/>
              <a:t>достижения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59216" cy="4873752"/>
          </a:xfrm>
        </p:spPr>
        <p:txBody>
          <a:bodyPr/>
          <a:lstStyle/>
          <a:p>
            <a:r>
              <a:rPr lang="ru-RU" sz="4000" b="1" dirty="0" smtClean="0"/>
              <a:t>2012г. - победитель</a:t>
            </a:r>
            <a:r>
              <a:rPr lang="ru-RU" sz="4000" dirty="0" smtClean="0"/>
              <a:t>  </a:t>
            </a:r>
            <a:r>
              <a:rPr lang="ru-RU" dirty="0"/>
              <a:t>городского конкурса проектов по оснащению начальной школы для выполнения НФГОС начального образования </a:t>
            </a:r>
            <a:r>
              <a:rPr lang="ru-RU" dirty="0" smtClean="0"/>
              <a:t>(</a:t>
            </a:r>
            <a:r>
              <a:rPr lang="ru-RU" sz="3200" b="1" dirty="0" smtClean="0"/>
              <a:t>4 млн. 200 </a:t>
            </a:r>
            <a:r>
              <a:rPr lang="ru-RU" sz="3200" b="1" dirty="0" err="1" smtClean="0"/>
              <a:t>т.р</a:t>
            </a:r>
            <a:r>
              <a:rPr lang="ru-RU" b="1" dirty="0" smtClean="0"/>
              <a:t>.)</a:t>
            </a:r>
            <a:endParaRPr lang="ru-RU" b="1" dirty="0"/>
          </a:p>
          <a:p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2013г. - победитель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городского конкурса между образовательными учреждениями, внедряющими инновационные образовательные программы в рамках ПНПО "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Образование»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 руб.)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1196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		</a:t>
            </a:r>
            <a:r>
              <a:rPr lang="ru-RU" sz="4400" dirty="0" smtClean="0"/>
              <a:t>Общие сведения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ru-RU" sz="3200" i="1" dirty="0"/>
              <a:t>ГОУ школа № 550</a:t>
            </a:r>
          </a:p>
          <a:p>
            <a:r>
              <a:rPr lang="ru-RU" sz="3200" i="1" dirty="0"/>
              <a:t>Основана в 1993 году</a:t>
            </a:r>
          </a:p>
          <a:p>
            <a:r>
              <a:rPr lang="ru-RU" sz="3200" i="1" dirty="0"/>
              <a:t>Лицензия : регистрационный №</a:t>
            </a:r>
            <a:r>
              <a:rPr lang="en-US" sz="3200" i="1" dirty="0"/>
              <a:t>0043</a:t>
            </a:r>
            <a:endParaRPr lang="ru-RU" sz="3200" i="1" dirty="0"/>
          </a:p>
          <a:p>
            <a:pPr>
              <a:buNone/>
            </a:pPr>
            <a:r>
              <a:rPr lang="ru-RU" sz="3200" i="1" dirty="0"/>
              <a:t>от </a:t>
            </a:r>
            <a:r>
              <a:rPr lang="en-US" sz="3200" i="1" dirty="0"/>
              <a:t>27</a:t>
            </a:r>
            <a:r>
              <a:rPr lang="ru-RU" sz="3200" i="1" dirty="0"/>
              <a:t> августа 201</a:t>
            </a:r>
            <a:r>
              <a:rPr lang="en-US" sz="3200" i="1" dirty="0"/>
              <a:t>2</a:t>
            </a:r>
            <a:r>
              <a:rPr lang="ru-RU" sz="3200" i="1" dirty="0"/>
              <a:t> года</a:t>
            </a:r>
          </a:p>
          <a:p>
            <a:r>
              <a:rPr lang="ru-RU" sz="3200" i="1" dirty="0"/>
              <a:t>Свидетельство о государственной аккредитации: № 268</a:t>
            </a:r>
          </a:p>
          <a:p>
            <a:pPr marL="0" indent="0">
              <a:buNone/>
            </a:pPr>
            <a:r>
              <a:rPr lang="ru-RU" sz="3200" i="1" dirty="0"/>
              <a:t> от 25 февраля 2013 года</a:t>
            </a:r>
            <a:endParaRPr lang="ru-RU" sz="3200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69295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Основная общеобразовательная программа с углубленным изучением английского языка, иврита </a:t>
            </a:r>
            <a:r>
              <a:rPr lang="ru-RU" sz="3600" dirty="0"/>
              <a:t>и </a:t>
            </a:r>
            <a:r>
              <a:rPr lang="ru-RU" sz="3600" dirty="0" smtClean="0"/>
              <a:t>информационных </a:t>
            </a:r>
            <a:r>
              <a:rPr lang="ru-RU" sz="3600" dirty="0"/>
              <a:t>технологий</a:t>
            </a:r>
            <a:endParaRPr lang="ru-RU" sz="3600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338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ПЕРЕЧЕНЬ ЭЛЕКТИВНЫХ </a:t>
            </a:r>
            <a:r>
              <a:rPr lang="ru-RU" sz="2400" dirty="0" smtClean="0"/>
              <a:t>КУРСОВ, РЕАЛИЗУЕМЫХ </a:t>
            </a:r>
            <a:r>
              <a:rPr lang="ru-RU" sz="2400" dirty="0"/>
              <a:t>В </a:t>
            </a:r>
            <a:r>
              <a:rPr lang="ru-RU" sz="2400" dirty="0" smtClean="0"/>
              <a:t>Х-</a:t>
            </a:r>
            <a:r>
              <a:rPr lang="en-US" sz="2400" dirty="0" smtClean="0"/>
              <a:t>XI</a:t>
            </a:r>
            <a:r>
              <a:rPr lang="ru-RU" sz="2400" dirty="0" smtClean="0"/>
              <a:t> КЛАССАХ ОБРАЗОВАТЕЛЬНОГО </a:t>
            </a:r>
            <a:r>
              <a:rPr lang="ru-RU" sz="2400" dirty="0"/>
              <a:t>УЧРЕЖДЕНИЯ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Решение задач повышенной сложности по алгебре и геометрии</a:t>
            </a:r>
          </a:p>
          <a:p>
            <a:r>
              <a:rPr lang="ru-RU" dirty="0" smtClean="0"/>
              <a:t>Основы 3D-моделирования  и анимации</a:t>
            </a:r>
          </a:p>
          <a:p>
            <a:r>
              <a:rPr lang="ru-RU" dirty="0" smtClean="0"/>
              <a:t>Готовимся к олимпиаде по английскому языку</a:t>
            </a:r>
          </a:p>
          <a:p>
            <a:r>
              <a:rPr lang="ru-RU" dirty="0" smtClean="0"/>
              <a:t>Актуальные вопросы обществознания</a:t>
            </a:r>
          </a:p>
          <a:p>
            <a:r>
              <a:rPr lang="ru-RU" dirty="0" smtClean="0"/>
              <a:t>Актуальные вопросы обществознания </a:t>
            </a:r>
          </a:p>
          <a:p>
            <a:r>
              <a:rPr lang="ru-RU" dirty="0" smtClean="0"/>
              <a:t>Стремление к совершенству (биология)</a:t>
            </a:r>
          </a:p>
          <a:p>
            <a:r>
              <a:rPr lang="ru-RU" dirty="0" smtClean="0"/>
              <a:t>Готовимся к олимпиаде по английскому языку</a:t>
            </a:r>
          </a:p>
          <a:p>
            <a:r>
              <a:rPr lang="ru-RU" dirty="0" smtClean="0"/>
              <a:t>Современная экономика</a:t>
            </a:r>
          </a:p>
          <a:p>
            <a:r>
              <a:rPr lang="ru-RU" dirty="0" smtClean="0"/>
              <a:t>Цифровая обработка изображений в редакторе </a:t>
            </a:r>
            <a:r>
              <a:rPr lang="en-US" dirty="0" smtClean="0"/>
              <a:t>Adobe </a:t>
            </a:r>
            <a:r>
              <a:rPr lang="en-US" dirty="0" err="1" smtClean="0"/>
              <a:t>PhotoShop</a:t>
            </a:r>
            <a:endParaRPr lang="ru-RU" dirty="0" smtClean="0"/>
          </a:p>
          <a:p>
            <a:r>
              <a:rPr lang="ru-RU" dirty="0" smtClean="0"/>
              <a:t>Газета – это интересно</a:t>
            </a:r>
          </a:p>
          <a:p>
            <a:r>
              <a:rPr lang="ru-RU" dirty="0" smtClean="0"/>
              <a:t>Изучение актуальных вопросов истории России с древнейших времен до конца </a:t>
            </a:r>
            <a:r>
              <a:rPr lang="en-US" dirty="0" smtClean="0"/>
              <a:t>XIX </a:t>
            </a:r>
            <a:r>
              <a:rPr lang="ru-RU" dirty="0" smtClean="0"/>
              <a:t>века</a:t>
            </a:r>
          </a:p>
          <a:p>
            <a:r>
              <a:rPr lang="ru-RU" dirty="0" smtClean="0"/>
              <a:t>Органическая химия, Дополнительные главы.</a:t>
            </a:r>
          </a:p>
          <a:p>
            <a:r>
              <a:rPr lang="ru-RU" dirty="0" smtClean="0"/>
              <a:t>Решение задач по физике</a:t>
            </a:r>
          </a:p>
          <a:p>
            <a:r>
              <a:rPr lang="ru-RU" dirty="0" smtClean="0"/>
              <a:t>Решение физических задач (10 класс)</a:t>
            </a:r>
          </a:p>
          <a:p>
            <a:r>
              <a:rPr lang="ru-RU" dirty="0" smtClean="0"/>
              <a:t>Биологически активные вещества и полимеры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20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91264" cy="1143000"/>
          </a:xfrm>
        </p:spPr>
        <p:txBody>
          <a:bodyPr>
            <a:noAutofit/>
          </a:bodyPr>
          <a:lstStyle/>
          <a:p>
            <a:r>
              <a:rPr lang="ru-RU" sz="2800" dirty="0"/>
              <a:t>ДОПОЛНИТЕЛЬНЫЕ ОБРАЗОВАТЕЛЬНЫЕ</a:t>
            </a:r>
            <a:br>
              <a:rPr lang="ru-RU" sz="2800" dirty="0"/>
            </a:br>
            <a:r>
              <a:rPr lang="ru-RU" sz="2800" dirty="0"/>
              <a:t>ПРОГРАММЫ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lvl="0" hangingPunct="0"/>
            <a:r>
              <a:rPr lang="ru-RU" sz="2600" dirty="0" smtClean="0"/>
              <a:t>«Клуб технологий»</a:t>
            </a:r>
          </a:p>
          <a:p>
            <a:pPr lvl="0" hangingPunct="0"/>
            <a:r>
              <a:rPr lang="ru-RU" sz="2600" dirty="0" smtClean="0"/>
              <a:t>«Решение задач повышенной сложности»</a:t>
            </a:r>
          </a:p>
          <a:p>
            <a:pPr lvl="0" hangingPunct="0"/>
            <a:r>
              <a:rPr lang="ru-RU" sz="2600" dirty="0" smtClean="0"/>
              <a:t>« Английский в нашей жизни»</a:t>
            </a:r>
          </a:p>
          <a:p>
            <a:pPr lvl="0" hangingPunct="0"/>
            <a:r>
              <a:rPr lang="ru-RU" sz="2600" dirty="0" smtClean="0"/>
              <a:t>«Развитие речи»</a:t>
            </a:r>
          </a:p>
          <a:p>
            <a:r>
              <a:rPr lang="ru-RU" sz="2600" dirty="0" smtClean="0"/>
              <a:t>«Занимательное литературоведение</a:t>
            </a:r>
            <a:endParaRPr lang="ru-RU" sz="2600" dirty="0"/>
          </a:p>
          <a:p>
            <a:pPr lvl="0"/>
            <a:r>
              <a:rPr lang="ru-RU" sz="2600" dirty="0" smtClean="0"/>
              <a:t>«Веселые кисточки»</a:t>
            </a:r>
          </a:p>
          <a:p>
            <a:pPr lvl="0"/>
            <a:r>
              <a:rPr lang="ru-RU" sz="2600" dirty="0" smtClean="0"/>
              <a:t> «Английский в нашей жизни»</a:t>
            </a:r>
          </a:p>
          <a:p>
            <a:pPr lvl="0"/>
            <a:r>
              <a:rPr lang="ru-RU" sz="2600" dirty="0" smtClean="0"/>
              <a:t> «Развитие речи»</a:t>
            </a:r>
          </a:p>
          <a:p>
            <a:pPr lvl="0"/>
            <a:r>
              <a:rPr lang="ru-RU" sz="2600" dirty="0" smtClean="0"/>
              <a:t> «Решение задач повышенной сложности»</a:t>
            </a:r>
          </a:p>
          <a:p>
            <a:pPr lvl="0"/>
            <a:r>
              <a:rPr lang="ru-RU" sz="2600" dirty="0" smtClean="0"/>
              <a:t>«Развивающая математика»</a:t>
            </a:r>
          </a:p>
          <a:p>
            <a:pPr lvl="0"/>
            <a:r>
              <a:rPr lang="ru-RU" sz="2600" dirty="0" smtClean="0"/>
              <a:t>«Компьютерный дизайн»</a:t>
            </a:r>
          </a:p>
          <a:p>
            <a:pPr lvl="0"/>
            <a:r>
              <a:rPr lang="ru-RU" sz="2600" dirty="0" smtClean="0"/>
              <a:t>«</a:t>
            </a:r>
            <a:r>
              <a:rPr lang="ru-RU" sz="2600" dirty="0" err="1" smtClean="0"/>
              <a:t>Лего</a:t>
            </a:r>
            <a:r>
              <a:rPr lang="ru-RU" sz="2600" dirty="0" smtClean="0"/>
              <a:t>-конструирование»</a:t>
            </a:r>
          </a:p>
          <a:p>
            <a:r>
              <a:rPr lang="ru-RU" sz="2600" dirty="0" smtClean="0"/>
              <a:t>«Слепое печатание на компьютере»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5387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ОБРАЗОВАТЕЛЬНОЙ</a:t>
            </a:r>
            <a:br>
              <a:rPr lang="ru-RU" dirty="0"/>
            </a:br>
            <a:r>
              <a:rPr lang="ru-RU" dirty="0"/>
              <a:t>ДЕЯТЕЛЬНОСТИ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948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428"/>
            <a:ext cx="7467600" cy="114300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УСПЕВАЕМОСТЬ</a:t>
            </a:r>
            <a:endParaRPr lang="ru-RU" sz="4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817937165"/>
              </p:ext>
            </p:extLst>
          </p:nvPr>
        </p:nvGraphicFramePr>
        <p:xfrm>
          <a:off x="251520" y="1124744"/>
          <a:ext cx="8208912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7820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Победители </a:t>
            </a:r>
            <a:r>
              <a:rPr lang="ru-RU" dirty="0"/>
              <a:t>и </a:t>
            </a:r>
            <a:r>
              <a:rPr lang="ru-RU" dirty="0" smtClean="0"/>
              <a:t>призеры </a:t>
            </a:r>
            <a:r>
              <a:rPr lang="ru-RU" dirty="0"/>
              <a:t>районного этапа Всероссийской </a:t>
            </a:r>
            <a:r>
              <a:rPr lang="ru-RU" dirty="0" smtClean="0"/>
              <a:t>олимпиады</a:t>
            </a:r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784883"/>
              </p:ext>
            </p:extLst>
          </p:nvPr>
        </p:nvGraphicFramePr>
        <p:xfrm>
          <a:off x="395536" y="1412776"/>
          <a:ext cx="813690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8557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Участие школьных команд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91264" cy="4873752"/>
          </a:xfrm>
        </p:spPr>
        <p:txBody>
          <a:bodyPr>
            <a:normAutofit lnSpcReduction="10000"/>
          </a:bodyPr>
          <a:lstStyle/>
          <a:p>
            <a:pPr hangingPunct="0"/>
            <a:r>
              <a:rPr lang="ru-RU" sz="3600" dirty="0" smtClean="0"/>
              <a:t>Победитель г</a:t>
            </a:r>
            <a:r>
              <a:rPr lang="x-none" sz="3600" smtClean="0"/>
              <a:t>ородской олимпиад</a:t>
            </a:r>
            <a:r>
              <a:rPr lang="ru-RU" sz="3600" dirty="0" smtClean="0"/>
              <a:t>ы</a:t>
            </a:r>
            <a:r>
              <a:rPr lang="x-none" sz="3600" smtClean="0"/>
              <a:t> </a:t>
            </a:r>
            <a:r>
              <a:rPr lang="ru-RU" sz="3600" dirty="0" smtClean="0"/>
              <a:t>по </a:t>
            </a:r>
            <a:r>
              <a:rPr lang="x-none" sz="3600" smtClean="0"/>
              <a:t>программировани</a:t>
            </a:r>
            <a:r>
              <a:rPr lang="ru-RU" sz="3600" dirty="0" smtClean="0"/>
              <a:t>ю</a:t>
            </a:r>
            <a:r>
              <a:rPr lang="x-none" sz="3600" smtClean="0"/>
              <a:t> </a:t>
            </a:r>
            <a:r>
              <a:rPr lang="x-none" sz="3600"/>
              <a:t>на </a:t>
            </a:r>
            <a:r>
              <a:rPr lang="x-none" sz="3600" smtClean="0"/>
              <a:t>ЛОГО</a:t>
            </a:r>
            <a:r>
              <a:rPr lang="ru-RU" sz="3600" dirty="0"/>
              <a:t>;</a:t>
            </a:r>
          </a:p>
          <a:p>
            <a:pPr hangingPunct="0"/>
            <a:r>
              <a:rPr lang="ru-RU" sz="3600" dirty="0" smtClean="0"/>
              <a:t>Дипломы II и </a:t>
            </a:r>
            <a:r>
              <a:rPr lang="ru-RU" sz="3600" dirty="0"/>
              <a:t>III степени </a:t>
            </a:r>
            <a:r>
              <a:rPr lang="ru-RU" sz="3600" dirty="0" smtClean="0"/>
              <a:t>в </a:t>
            </a:r>
            <a:r>
              <a:rPr lang="ru-RU" sz="3600" dirty="0"/>
              <a:t>и</a:t>
            </a:r>
            <a:r>
              <a:rPr lang="x-none" sz="3600" smtClean="0"/>
              <a:t>нтернет-олимпиад</a:t>
            </a:r>
            <a:r>
              <a:rPr lang="ru-RU" sz="3600" dirty="0" smtClean="0"/>
              <a:t>ах</a:t>
            </a:r>
            <a:r>
              <a:rPr lang="x-none" sz="3600" smtClean="0"/>
              <a:t> </a:t>
            </a:r>
            <a:r>
              <a:rPr lang="x-none" sz="3600"/>
              <a:t>по </a:t>
            </a:r>
            <a:r>
              <a:rPr lang="x-none" sz="3600" smtClean="0"/>
              <a:t>физике</a:t>
            </a:r>
            <a:r>
              <a:rPr lang="ru-RU" sz="3600" dirty="0"/>
              <a:t> </a:t>
            </a:r>
            <a:r>
              <a:rPr lang="ru-RU" sz="3600" dirty="0" smtClean="0"/>
              <a:t>и химии;</a:t>
            </a:r>
          </a:p>
          <a:p>
            <a:pPr hangingPunct="0"/>
            <a:r>
              <a:rPr lang="ru-RU" sz="3600" dirty="0" smtClean="0"/>
              <a:t>Диплом </a:t>
            </a:r>
            <a:r>
              <a:rPr lang="ru-RU" sz="3600" dirty="0"/>
              <a:t>III степени </a:t>
            </a:r>
            <a:r>
              <a:rPr lang="ru-RU" sz="3600" dirty="0" smtClean="0"/>
              <a:t>конкурс «Знатоки </a:t>
            </a:r>
            <a:r>
              <a:rPr lang="ru-RU" sz="3600" dirty="0"/>
              <a:t>родной </a:t>
            </a:r>
            <a:r>
              <a:rPr lang="ru-RU" sz="3600" dirty="0" smtClean="0"/>
              <a:t>природы»;</a:t>
            </a:r>
          </a:p>
          <a:p>
            <a:pPr hangingPunct="0"/>
            <a:r>
              <a:rPr lang="ru-RU" sz="3600" dirty="0" smtClean="0"/>
              <a:t>Победитель городской конкурса по робототехнике</a:t>
            </a:r>
          </a:p>
          <a:p>
            <a:pPr hangingPunct="0"/>
            <a:endParaRPr lang="x-none" sz="360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353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Результаты итоговой </a:t>
            </a:r>
            <a:r>
              <a:rPr lang="ru-RU" dirty="0" smtClean="0"/>
              <a:t>аттестации учащихся 11-х классов</a:t>
            </a:r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4402116"/>
              </p:ext>
            </p:extLst>
          </p:nvPr>
        </p:nvGraphicFramePr>
        <p:xfrm>
          <a:off x="611560" y="1556792"/>
          <a:ext cx="777686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1891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Результаты итоговой </a:t>
            </a:r>
            <a:r>
              <a:rPr lang="ru-RU" dirty="0" smtClean="0"/>
              <a:t>аттестации учащихся 11-х классов</a:t>
            </a:r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551407"/>
              </p:ext>
            </p:extLst>
          </p:nvPr>
        </p:nvGraphicFramePr>
        <p:xfrm>
          <a:off x="467544" y="1340768"/>
          <a:ext cx="813690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328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Результаты </a:t>
            </a:r>
            <a:r>
              <a:rPr lang="ru-RU" sz="2800" dirty="0" smtClean="0"/>
              <a:t>тестирования </a:t>
            </a:r>
            <a:r>
              <a:rPr lang="ru-RU" sz="2800" dirty="0"/>
              <a:t>в системе "Знак" 16-18 апреля 2013 года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210840"/>
              </p:ext>
            </p:extLst>
          </p:nvPr>
        </p:nvGraphicFramePr>
        <p:xfrm>
          <a:off x="611560" y="1484784"/>
          <a:ext cx="7560840" cy="4907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/>
                <a:gridCol w="1296144"/>
                <a:gridCol w="3168352"/>
              </a:tblGrid>
              <a:tr h="122413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предмет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класс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aseline="0" dirty="0" smtClean="0"/>
                        <a:t>% </a:t>
                      </a:r>
                      <a:r>
                        <a:rPr lang="ru-RU" sz="2400" dirty="0" smtClean="0"/>
                        <a:t>уч-ся, выполнивших тест</a:t>
                      </a:r>
                      <a:r>
                        <a:rPr lang="ru-RU" sz="2400" baseline="0" dirty="0" smtClean="0"/>
                        <a:t> </a:t>
                      </a:r>
                      <a:r>
                        <a:rPr lang="ru-RU" sz="2400" dirty="0" smtClean="0"/>
                        <a:t>на «4»</a:t>
                      </a:r>
                      <a:r>
                        <a:rPr lang="ru-RU" sz="2400" baseline="0" dirty="0" smtClean="0"/>
                        <a:t> и «5»</a:t>
                      </a:r>
                      <a:endParaRPr lang="ru-RU" sz="2400" dirty="0"/>
                    </a:p>
                  </a:txBody>
                  <a:tcPr/>
                </a:tc>
              </a:tr>
              <a:tr h="460379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Английский язык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61,11%</a:t>
                      </a:r>
                      <a:endParaRPr lang="ru-RU" sz="2400" dirty="0"/>
                    </a:p>
                  </a:txBody>
                  <a:tcPr/>
                </a:tc>
              </a:tr>
              <a:tr h="460379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Окружающий</a:t>
                      </a:r>
                      <a:r>
                        <a:rPr lang="ru-RU" sz="2400" baseline="0" dirty="0" smtClean="0"/>
                        <a:t> мир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95%</a:t>
                      </a:r>
                      <a:endParaRPr lang="ru-RU" sz="2400" dirty="0"/>
                    </a:p>
                  </a:txBody>
                  <a:tcPr/>
                </a:tc>
              </a:tr>
              <a:tr h="460379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математика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6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54,17%</a:t>
                      </a:r>
                      <a:endParaRPr lang="ru-RU" sz="2400" dirty="0"/>
                    </a:p>
                  </a:txBody>
                  <a:tcPr/>
                </a:tc>
              </a:tr>
              <a:tr h="460379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Русский язык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7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95,65%</a:t>
                      </a:r>
                      <a:endParaRPr lang="ru-RU" sz="2400" dirty="0"/>
                    </a:p>
                  </a:txBody>
                  <a:tcPr/>
                </a:tc>
              </a:tr>
              <a:tr h="460379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Литература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8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69,57%</a:t>
                      </a:r>
                      <a:endParaRPr lang="ru-RU" sz="2400" dirty="0"/>
                    </a:p>
                  </a:txBody>
                  <a:tcPr/>
                </a:tc>
              </a:tr>
              <a:tr h="460379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ОБЖ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8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62,50%</a:t>
                      </a:r>
                      <a:endParaRPr lang="ru-RU" sz="2400" dirty="0"/>
                    </a:p>
                  </a:txBody>
                  <a:tcPr/>
                </a:tc>
              </a:tr>
              <a:tr h="460379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Химия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35%</a:t>
                      </a:r>
                      <a:endParaRPr lang="ru-RU" sz="2400" dirty="0"/>
                    </a:p>
                  </a:txBody>
                  <a:tcPr/>
                </a:tc>
              </a:tr>
              <a:tr h="460379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Физика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35,87%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800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УПРАВЛЕНИЕ ОБРАЗОВАТЕЛЬНЫМ</a:t>
            </a:r>
            <a:br>
              <a:rPr lang="ru-RU" dirty="0"/>
            </a:br>
            <a:r>
              <a:rPr lang="ru-RU" dirty="0" smtClean="0"/>
              <a:t>УЧРЕЖДЕНИЕМ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i="1" dirty="0"/>
              <a:t>Директор: </a:t>
            </a:r>
            <a:r>
              <a:rPr lang="ru-RU" b="1" i="1" dirty="0" err="1"/>
              <a:t>Ноткин</a:t>
            </a:r>
            <a:r>
              <a:rPr lang="ru-RU" b="1" i="1" dirty="0"/>
              <a:t> Борис Абрамович,</a:t>
            </a:r>
            <a:r>
              <a:rPr lang="ru-RU" i="1" dirty="0"/>
              <a:t> з</a:t>
            </a:r>
            <a:r>
              <a:rPr lang="ru-RU" dirty="0"/>
              <a:t>аслуженный учитель РФ </a:t>
            </a:r>
          </a:p>
          <a:p>
            <a:r>
              <a:rPr lang="ru-RU" i="1" dirty="0"/>
              <a:t>Заместитель директора </a:t>
            </a:r>
            <a:r>
              <a:rPr lang="ru-RU" dirty="0"/>
              <a:t>по учебной работе </a:t>
            </a:r>
            <a:r>
              <a:rPr lang="ru-RU" b="1" dirty="0"/>
              <a:t>Лукина Ирина Григорьевна, </a:t>
            </a:r>
            <a:r>
              <a:rPr lang="ru-RU" dirty="0"/>
              <a:t>кандидат педагогических наук, победитель конкурса «лучший учитель» ПНП «Образование»,почетный работник образования</a:t>
            </a:r>
          </a:p>
          <a:p>
            <a:r>
              <a:rPr lang="ru-RU" i="1" dirty="0"/>
              <a:t>Заместитель директора </a:t>
            </a:r>
            <a:r>
              <a:rPr lang="ru-RU" dirty="0"/>
              <a:t>по информационным технологиям - </a:t>
            </a:r>
            <a:r>
              <a:rPr lang="ru-RU" b="1" dirty="0"/>
              <a:t>Водопьян Григорий Моисеевич,</a:t>
            </a:r>
            <a:r>
              <a:rPr lang="ru-RU" dirty="0"/>
              <a:t> победитель конкурса «лучший учитель» ПНП «Образование», эксперт НФПК, почетный работник образования</a:t>
            </a:r>
            <a:endParaRPr lang="ru-RU" b="1" dirty="0">
              <a:solidFill>
                <a:srgbClr val="FFFF00"/>
              </a:solidFill>
            </a:endParaRPr>
          </a:p>
          <a:p>
            <a:r>
              <a:rPr lang="ru-RU" i="1" dirty="0"/>
              <a:t>Заместитель директора </a:t>
            </a:r>
            <a:r>
              <a:rPr lang="ru-RU" dirty="0"/>
              <a:t>по внеклассной работе - </a:t>
            </a:r>
            <a:r>
              <a:rPr lang="ru-RU" b="1" dirty="0"/>
              <a:t>Гоголева Галина Спартаковна, </a:t>
            </a:r>
            <a:r>
              <a:rPr lang="ru-RU" dirty="0"/>
              <a:t>награждена почетным знаком «За </a:t>
            </a:r>
            <a:r>
              <a:rPr lang="ru-RU" dirty="0" err="1" smtClean="0"/>
              <a:t>гуманизацию</a:t>
            </a:r>
            <a:r>
              <a:rPr lang="ru-RU" dirty="0" smtClean="0"/>
              <a:t> образования Санкт-Петербурга», </a:t>
            </a:r>
            <a:r>
              <a:rPr lang="ru-RU" dirty="0"/>
              <a:t>почетный работник образования </a:t>
            </a:r>
          </a:p>
        </p:txBody>
      </p:sp>
    </p:spTree>
    <p:extLst>
      <p:ext uri="{BB962C8B-B14F-4D97-AF65-F5344CB8AC3E}">
        <p14:creationId xmlns:p14="http://schemas.microsoft.com/office/powerpoint/2010/main" val="195579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169224" cy="778098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Достижения учащихся школы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340768"/>
            <a:ext cx="7745288" cy="5133184"/>
          </a:xfrm>
        </p:spPr>
        <p:txBody>
          <a:bodyPr>
            <a:normAutofit/>
          </a:bodyPr>
          <a:lstStyle/>
          <a:p>
            <a:r>
              <a:rPr lang="ru-RU" sz="4000" dirty="0"/>
              <a:t>Наши медалисты:</a:t>
            </a:r>
          </a:p>
          <a:p>
            <a:pPr lvl="1"/>
            <a:r>
              <a:rPr lang="ru-RU" sz="3600" dirty="0"/>
              <a:t>Дашкина </a:t>
            </a:r>
            <a:r>
              <a:rPr lang="ru-RU" sz="3600" dirty="0" smtClean="0"/>
              <a:t>Анастасия</a:t>
            </a:r>
          </a:p>
          <a:p>
            <a:pPr lvl="1"/>
            <a:r>
              <a:rPr lang="ru-RU" sz="3600" dirty="0" err="1" smtClean="0"/>
              <a:t>Пац</a:t>
            </a:r>
            <a:r>
              <a:rPr lang="ru-RU" sz="3600" dirty="0" smtClean="0"/>
              <a:t> Карина</a:t>
            </a:r>
          </a:p>
          <a:p>
            <a:pPr lvl="1"/>
            <a:r>
              <a:rPr lang="ru-RU" sz="3600" dirty="0" err="1" smtClean="0"/>
              <a:t>Тяпина</a:t>
            </a:r>
            <a:r>
              <a:rPr lang="ru-RU" sz="3600" dirty="0" smtClean="0"/>
              <a:t> Мария</a:t>
            </a:r>
            <a:endParaRPr lang="en-US" dirty="0"/>
          </a:p>
        </p:txBody>
      </p:sp>
      <p:pic>
        <p:nvPicPr>
          <p:cNvPr id="1026" name="Picture 2" descr="C:\Users\gsg\Desktop\2013_21_06_medals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93" y="2636912"/>
            <a:ext cx="440010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96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997" y="260648"/>
            <a:ext cx="8041435" cy="648072"/>
          </a:xfrm>
        </p:spPr>
        <p:txBody>
          <a:bodyPr>
            <a:noAutofit/>
          </a:bodyPr>
          <a:lstStyle/>
          <a:p>
            <a:r>
              <a:rPr lang="ru-RU" sz="2800" dirty="0"/>
              <a:t>Поступление выпускников 11-х классов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196752"/>
            <a:ext cx="8208912" cy="52772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Выпускники - 37 человек:</a:t>
            </a:r>
            <a:endParaRPr lang="ru-RU" sz="3200" dirty="0"/>
          </a:p>
          <a:p>
            <a:pPr lvl="1"/>
            <a:r>
              <a:rPr lang="ru-RU" sz="3600" dirty="0"/>
              <a:t>33 человека обучаются в </a:t>
            </a:r>
            <a:r>
              <a:rPr lang="ru-RU" sz="3600" dirty="0" smtClean="0"/>
              <a:t>ВУЗах </a:t>
            </a:r>
            <a:r>
              <a:rPr lang="ru-RU" sz="3600" dirty="0"/>
              <a:t>СПб</a:t>
            </a:r>
          </a:p>
          <a:p>
            <a:pPr lvl="1"/>
            <a:r>
              <a:rPr lang="ru-RU" sz="3600" dirty="0"/>
              <a:t>4 человека обучаются за рубежом</a:t>
            </a:r>
          </a:p>
        </p:txBody>
      </p:sp>
      <p:pic>
        <p:nvPicPr>
          <p:cNvPr id="2051" name="Picture 3" descr="C:\Users\gsg\Desktop\lego1_small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957" y="3584755"/>
            <a:ext cx="3912996" cy="279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15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/>
              <a:t>Внеклассная работа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6522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Направления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/>
            <a:r>
              <a:rPr lang="ru-RU" sz="3600" dirty="0" smtClean="0"/>
              <a:t>Героико-патриотическое</a:t>
            </a:r>
            <a:endParaRPr lang="ru-RU" sz="3600" dirty="0"/>
          </a:p>
          <a:p>
            <a:pPr marL="0" indent="0"/>
            <a:r>
              <a:rPr lang="ru-RU" sz="3600" dirty="0"/>
              <a:t>Спортивно-оздоровительное</a:t>
            </a:r>
          </a:p>
          <a:p>
            <a:pPr marL="0" indent="0"/>
            <a:r>
              <a:rPr lang="ru-RU" sz="3600" dirty="0"/>
              <a:t>Воспитание толерантности</a:t>
            </a:r>
          </a:p>
          <a:p>
            <a:pPr marL="0" indent="0"/>
            <a:r>
              <a:rPr lang="ru-RU" sz="3600" dirty="0"/>
              <a:t>Художественно-эстетическое</a:t>
            </a:r>
          </a:p>
          <a:p>
            <a:pPr marL="0" indent="0"/>
            <a:r>
              <a:rPr lang="ru-RU" sz="3600" dirty="0"/>
              <a:t>Культурно-просветительское</a:t>
            </a:r>
          </a:p>
          <a:p>
            <a:pPr marL="0" indent="0"/>
            <a:r>
              <a:rPr lang="ru-RU" sz="3600" dirty="0"/>
              <a:t>Нравственно-правовое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380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Compaq\Desktop\DSC_68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453" y="620688"/>
            <a:ext cx="8474996" cy="5832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255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U:\MAIN\Olga_Tuzova\For_GV\Для презентации\Foto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95520">
            <a:off x="812942" y="383532"/>
            <a:ext cx="3160964" cy="488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M:\Lad\день победы 2009\DSC08982.JPG"/>
          <p:cNvPicPr>
            <a:picLocks noChangeAspect="1" noChangeArrowheads="1"/>
          </p:cNvPicPr>
          <p:nvPr/>
        </p:nvPicPr>
        <p:blipFill>
          <a:blip r:embed="rId4" cstate="print">
            <a:lum contrast="-5000"/>
          </a:blip>
          <a:srcRect l="16609" t="29225" r="9865"/>
          <a:stretch>
            <a:fillRect/>
          </a:stretch>
        </p:blipFill>
        <p:spPr bwMode="auto">
          <a:xfrm rot="970661">
            <a:off x="4210803" y="589689"/>
            <a:ext cx="4431820" cy="28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M:\Конкурс песни 2009\DSC08980.JPG"/>
          <p:cNvPicPr>
            <a:picLocks noChangeArrowheads="1"/>
          </p:cNvPicPr>
          <p:nvPr/>
        </p:nvPicPr>
        <p:blipFill>
          <a:blip r:embed="rId5" cstate="print">
            <a:lum contrast="10000"/>
          </a:blip>
          <a:srcRect b="12720"/>
          <a:stretch>
            <a:fillRect/>
          </a:stretch>
        </p:blipFill>
        <p:spPr bwMode="auto">
          <a:xfrm rot="21081100">
            <a:off x="3740459" y="3591486"/>
            <a:ext cx="5077768" cy="285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AutoShape 2" descr="http://portal.ort.spb.ru/News/PublishingImages/2011_05_06/small/pic07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://portal.ort.spb.ru/News/PublishingImages/2011_05_06/small/pic07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://portal.ort.spb.ru/News/PublishingImages/2011_05_06/small/pic07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http://portal.ort.spb.ru/News/PublishingImages/2011_05_06/small/pic07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pic07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78112">
            <a:off x="399406" y="4057542"/>
            <a:ext cx="2967676" cy="22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5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U:\MAIN\Olga_Tuzova\For_GV\Для презентации\Foto8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 rot="20327792">
            <a:off x="302372" y="740466"/>
            <a:ext cx="4426475" cy="31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03210046"/>
          <p:cNvPicPr>
            <a:picLocks noChangeAspect="1" noChangeArrowheads="1"/>
          </p:cNvPicPr>
          <p:nvPr/>
        </p:nvPicPr>
        <p:blipFill>
          <a:blip r:embed="rId4" cstate="print"/>
          <a:srcRect t="12599"/>
          <a:stretch>
            <a:fillRect/>
          </a:stretch>
        </p:blipFill>
        <p:spPr bwMode="auto">
          <a:xfrm rot="326063">
            <a:off x="2483768" y="3559333"/>
            <a:ext cx="4418772" cy="307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portal.ort.spb.ru/Purim/purim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97602">
            <a:off x="4167444" y="764412"/>
            <a:ext cx="4823755" cy="3215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9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M:\Витман\школьный праздник пурим\IMG_7761.jpg"/>
          <p:cNvPicPr>
            <a:picLocks noChangeAspect="1" noChangeArrowheads="1"/>
          </p:cNvPicPr>
          <p:nvPr/>
        </p:nvPicPr>
        <p:blipFill>
          <a:blip r:embed="rId3" cstate="print"/>
          <a:srcRect l="8202" t="2916" r="1913"/>
          <a:stretch>
            <a:fillRect/>
          </a:stretch>
        </p:blipFill>
        <p:spPr bwMode="auto">
          <a:xfrm rot="664356">
            <a:off x="4914792" y="3662727"/>
            <a:ext cx="3993841" cy="283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SCF0001"/>
          <p:cNvPicPr>
            <a:picLocks noChangeAspect="1" noChangeArrowheads="1"/>
          </p:cNvPicPr>
          <p:nvPr/>
        </p:nvPicPr>
        <p:blipFill>
          <a:blip r:embed="rId4" cstate="print"/>
          <a:srcRect t="13387"/>
          <a:stretch>
            <a:fillRect/>
          </a:stretch>
        </p:blipFill>
        <p:spPr bwMode="auto">
          <a:xfrm rot="21324959">
            <a:off x="4586624" y="136783"/>
            <a:ext cx="4361353" cy="297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M:\Olga_Tuzova\For_GV\День_проектов_2006\phts\dendi.jpg"/>
          <p:cNvPicPr>
            <a:picLocks noChangeAspect="1" noChangeArrowheads="1"/>
          </p:cNvPicPr>
          <p:nvPr/>
        </p:nvPicPr>
        <p:blipFill>
          <a:blip r:embed="rId5" cstate="print"/>
          <a:srcRect t="3090" b="3090"/>
          <a:stretch>
            <a:fillRect/>
          </a:stretch>
        </p:blipFill>
        <p:spPr bwMode="auto">
          <a:xfrm rot="20996780">
            <a:off x="602645" y="3354071"/>
            <a:ext cx="4434957" cy="309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M:\LUO\Проекты\День проектов2004\P1010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39213">
            <a:off x="455307" y="286532"/>
            <a:ext cx="3897709" cy="291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640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Compaq\Desktop\фото для конференции в презентацию\ME0J1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96" y="438253"/>
            <a:ext cx="8806600" cy="60150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20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Compaq\Desktop\фото для конференции в презентацию\IMG_52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698" y="764704"/>
            <a:ext cx="8518944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763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Autofit/>
          </a:bodyPr>
          <a:lstStyle/>
          <a:p>
            <a:r>
              <a:rPr lang="ru-RU" sz="2800" dirty="0"/>
              <a:t>КАДРОВЫЙ СОСТАВ</a:t>
            </a:r>
            <a:br>
              <a:rPr lang="ru-RU" sz="2800" dirty="0"/>
            </a:br>
            <a:r>
              <a:rPr lang="ru-RU" sz="2800" dirty="0"/>
              <a:t>ОБРАЗОВАТЕЛЬНОГО </a:t>
            </a:r>
            <a:r>
              <a:rPr lang="ru-RU" sz="2800" dirty="0" smtClean="0"/>
              <a:t>УЧРЕЖДЕНИЯ</a:t>
            </a:r>
            <a:endParaRPr lang="ru-RU" sz="28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976397320"/>
              </p:ext>
            </p:extLst>
          </p:nvPr>
        </p:nvGraphicFramePr>
        <p:xfrm>
          <a:off x="251520" y="3789040"/>
          <a:ext cx="6264696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31879892"/>
              </p:ext>
            </p:extLst>
          </p:nvPr>
        </p:nvGraphicFramePr>
        <p:xfrm>
          <a:off x="1115616" y="1268760"/>
          <a:ext cx="7344816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2206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Compaq\Desktop\фото для конференции в презентацию\IMG_5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6163" y="-3703638"/>
            <a:ext cx="2139696" cy="1426464"/>
          </a:xfrm>
          <a:prstGeom prst="rect">
            <a:avLst/>
          </a:prstGeom>
          <a:noFill/>
        </p:spPr>
      </p:pic>
      <p:pic>
        <p:nvPicPr>
          <p:cNvPr id="51203" name="Picture 3" descr="C:\Users\Compaq\Desktop\фото для конференции в презентацию\IMG_5241.jpg"/>
          <p:cNvPicPr>
            <a:picLocks noChangeAspect="1" noChangeArrowheads="1"/>
          </p:cNvPicPr>
          <p:nvPr/>
        </p:nvPicPr>
        <p:blipFill>
          <a:blip r:embed="rId4" cstate="print"/>
          <a:srcRect l="7407"/>
          <a:stretch>
            <a:fillRect/>
          </a:stretch>
        </p:blipFill>
        <p:spPr bwMode="auto">
          <a:xfrm>
            <a:off x="5004047" y="260648"/>
            <a:ext cx="3844427" cy="2767988"/>
          </a:xfrm>
          <a:prstGeom prst="rect">
            <a:avLst/>
          </a:prstGeom>
          <a:noFill/>
        </p:spPr>
      </p:pic>
      <p:pic>
        <p:nvPicPr>
          <p:cNvPr id="51204" name="Picture 4" descr="C:\Users\Compaq\Desktop\фото для конференции в презентацию\IMG_5326.JPG"/>
          <p:cNvPicPr>
            <a:picLocks noChangeAspect="1" noChangeArrowheads="1"/>
          </p:cNvPicPr>
          <p:nvPr/>
        </p:nvPicPr>
        <p:blipFill>
          <a:blip r:embed="rId5" cstate="print"/>
          <a:srcRect l="5415" r="6212"/>
          <a:stretch>
            <a:fillRect/>
          </a:stretch>
        </p:blipFill>
        <p:spPr bwMode="auto">
          <a:xfrm>
            <a:off x="251520" y="3501008"/>
            <a:ext cx="4104456" cy="3096344"/>
          </a:xfrm>
          <a:prstGeom prst="rect">
            <a:avLst/>
          </a:prstGeom>
          <a:noFill/>
        </p:spPr>
      </p:pic>
      <p:pic>
        <p:nvPicPr>
          <p:cNvPr id="51205" name="Picture 5" descr="C:\Users\Compaq\Desktop\фото для конференции в презентацию\IMG_54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36646"/>
            <a:ext cx="4176464" cy="2784310"/>
          </a:xfrm>
          <a:prstGeom prst="rect">
            <a:avLst/>
          </a:prstGeom>
          <a:noFill/>
        </p:spPr>
      </p:pic>
      <p:pic>
        <p:nvPicPr>
          <p:cNvPr id="20481" name="Picture 1" descr="C:\Users\Compaq\Desktop\09-04-2012 1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501008"/>
            <a:ext cx="4501724" cy="3085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625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sg\Desktop\волшебник изумрудного города 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0" y="2924943"/>
            <a:ext cx="2793175" cy="372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gsg\Desktop\волшебник изумрудного города 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332656"/>
            <a:ext cx="340837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gsg\Desktop\волшебник изумрудного города 0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947" y="3491156"/>
            <a:ext cx="3661541" cy="274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gsg\Desktop\волшебник изумрудного города 0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5" y="188640"/>
            <a:ext cx="303633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gsg\Desktop\волшебник изумрудного города 0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78793"/>
            <a:ext cx="2184272" cy="29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gsg\Desktop\волшебник изумрудного города 05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890867"/>
            <a:ext cx="2117338" cy="282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7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Достижения учащихся в 2012-2013 учебном </a:t>
            </a:r>
            <a:r>
              <a:rPr lang="ru-RU" sz="3200" dirty="0" smtClean="0"/>
              <a:t>году </a:t>
            </a:r>
            <a:r>
              <a:rPr lang="ru-RU" sz="3200" dirty="0"/>
              <a:t/>
            </a:r>
            <a:br>
              <a:rPr lang="ru-RU" sz="3200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Внеклассная работа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48134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sg\Desktop\P12402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5"/>
            <a:ext cx="8136904" cy="557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25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Times New Roman"/>
                <a:cs typeface="Times New Roman"/>
              </a:rPr>
              <a:t>Победители и призеры районных конкурсов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457200" algn="just">
              <a:lnSpc>
                <a:spcPct val="115000"/>
              </a:lnSpc>
            </a:pPr>
            <a:r>
              <a:rPr lang="ru-RU" sz="36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3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Я пою тебе, Россия</a:t>
            </a:r>
            <a:r>
              <a:rPr lang="ru-RU" sz="36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» </a:t>
            </a:r>
            <a:r>
              <a:rPr lang="ru-RU" sz="36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–</a:t>
            </a:r>
            <a: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диплом 2 степени </a:t>
            </a:r>
            <a:endParaRPr lang="ru-RU" sz="3600" b="1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algn="just">
              <a:lnSpc>
                <a:spcPct val="115000"/>
              </a:lnSpc>
            </a:pPr>
            <a:r>
              <a:rPr lang="ru-RU" sz="36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Весенняя </a:t>
            </a:r>
            <a:r>
              <a:rPr lang="ru-RU" sz="3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капель»  - </a:t>
            </a:r>
            <a:r>
              <a:rPr lang="ru-RU" sz="36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победитель</a:t>
            </a:r>
            <a:endParaRPr lang="ru-RU" sz="40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3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«Зажги свою звезду» - </a:t>
            </a:r>
            <a:r>
              <a:rPr lang="ru-RU" sz="36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 smtClean="0">
                <a:latin typeface="Times New Roman"/>
                <a:ea typeface="Times New Roman"/>
                <a:cs typeface="Times New Roman"/>
              </a:rPr>
              <a:t>победитель</a:t>
            </a:r>
            <a:r>
              <a:rPr lang="ru-RU" sz="3600" b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3600" dirty="0">
                <a:ea typeface="Times New Roman"/>
                <a:cs typeface="Times New Roman"/>
              </a:rPr>
              <a:t> </a:t>
            </a:r>
            <a:r>
              <a:rPr lang="ru-RU" sz="3600" dirty="0">
                <a:latin typeface="Times New Roman"/>
                <a:ea typeface="Times New Roman"/>
                <a:cs typeface="Times New Roman"/>
              </a:rPr>
              <a:t>Свириденко Максим 11 класс</a:t>
            </a:r>
            <a:r>
              <a:rPr lang="ru-RU" sz="3600" b="1" dirty="0">
                <a:latin typeface="Times New Roman"/>
                <a:ea typeface="Times New Roman"/>
                <a:cs typeface="Times New Roman"/>
              </a:rPr>
              <a:t> - Гран-при </a:t>
            </a:r>
            <a:endParaRPr lang="ru-RU" sz="3600" b="1" dirty="0" smtClean="0">
              <a:latin typeface="Times New Roman"/>
              <a:ea typeface="Times New Roman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36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3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Планета детства» -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победитель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580511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4802" y="2324894"/>
            <a:ext cx="8640960" cy="3100849"/>
          </a:xfrm>
          <a:prstGeom prst="rect">
            <a:avLst/>
          </a:prstGeom>
          <a:scene3d>
            <a:camera prst="orthographicFront">
              <a:rot lat="0" lon="30000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marL="457200" lvl="0" algn="just">
              <a:lnSpc>
                <a:spcPct val="115000"/>
              </a:lnSpc>
            </a:pPr>
            <a:endParaRPr lang="ru-RU" b="1" i="1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 algn="just">
              <a:lnSpc>
                <a:spcPct val="115000"/>
              </a:lnSpc>
            </a:pPr>
            <a:endParaRPr lang="ru-RU" b="1" i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 algn="just">
              <a:lnSpc>
                <a:spcPct val="115000"/>
              </a:lnSpc>
            </a:pPr>
            <a:endParaRPr lang="ru-RU" b="1" i="1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 algn="just">
              <a:lnSpc>
                <a:spcPct val="115000"/>
              </a:lnSpc>
            </a:pPr>
            <a:endParaRPr lang="ru-RU" b="1" i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 algn="just">
              <a:lnSpc>
                <a:spcPct val="115000"/>
              </a:lnSpc>
            </a:pPr>
            <a:endParaRPr lang="ru-RU" sz="1400" b="1" i="1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 algn="just">
              <a:lnSpc>
                <a:spcPct val="115000"/>
              </a:lnSpc>
            </a:pPr>
            <a:endParaRPr lang="ru-RU" sz="1400" i="1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 algn="just">
              <a:lnSpc>
                <a:spcPct val="115000"/>
              </a:lnSpc>
            </a:pPr>
            <a:endParaRPr lang="ru-RU" sz="1400" i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 algn="just">
              <a:lnSpc>
                <a:spcPct val="115000"/>
              </a:lnSpc>
            </a:pPr>
            <a:endParaRPr lang="ru-RU" sz="1400" i="1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>
              <a:lnSpc>
                <a:spcPct val="115000"/>
              </a:lnSpc>
            </a:pPr>
            <a:r>
              <a:rPr lang="ru-RU" sz="1400" b="1" i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  </a:t>
            </a:r>
            <a:endParaRPr lang="ru-RU" sz="1400" b="1" i="1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>
              <a:lnSpc>
                <a:spcPct val="115000"/>
              </a:lnSpc>
            </a:pPr>
            <a:endParaRPr lang="ru-RU" sz="1400" i="1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 algn="just">
              <a:lnSpc>
                <a:spcPct val="115000"/>
              </a:lnSpc>
            </a:pPr>
            <a:endParaRPr lang="ru-RU" sz="14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pic>
        <p:nvPicPr>
          <p:cNvPr id="4098" name="Picture 2" descr="C:\Users\gsg\Desktop\Диплом Свириденко Зажги свою звезду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3567" y="620687"/>
            <a:ext cx="3470155" cy="4805055"/>
          </a:xfrm>
          <a:prstGeom prst="rect">
            <a:avLst/>
          </a:prstGeom>
          <a:noFill/>
          <a:scene3d>
            <a:camera prst="orthographicFront">
              <a:rot lat="21299999" lon="3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388" y="2423740"/>
            <a:ext cx="4807818" cy="339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03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gsg\Desktop\IMG_81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056"/>
            <a:ext cx="4284984" cy="285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gsg\Desktop\Диплом Планета детства 201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3" y="692696"/>
            <a:ext cx="375792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gsg\Desktop\DSC051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2994">
            <a:off x="4361361" y="394057"/>
            <a:ext cx="4284984" cy="321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88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476672"/>
            <a:ext cx="8280920" cy="5997280"/>
          </a:xfrm>
        </p:spPr>
        <p:txBody>
          <a:bodyPr>
            <a:noAutofit/>
          </a:bodyPr>
          <a:lstStyle/>
          <a:p>
            <a:r>
              <a:rPr lang="ru-RU" sz="2800" dirty="0" smtClean="0"/>
              <a:t>«</a:t>
            </a:r>
            <a:r>
              <a:rPr lang="ru-RU" sz="2800" dirty="0"/>
              <a:t>Достойный гражданин России»  - </a:t>
            </a:r>
            <a:r>
              <a:rPr lang="ru-RU" sz="2800" dirty="0" err="1"/>
              <a:t>Хосуева</a:t>
            </a:r>
            <a:r>
              <a:rPr lang="ru-RU" sz="2800" dirty="0"/>
              <a:t> Лиза- </a:t>
            </a:r>
            <a:r>
              <a:rPr lang="ru-RU" sz="2800" b="1" dirty="0"/>
              <a:t>диплом 3 степени </a:t>
            </a:r>
            <a:endParaRPr lang="ru-RU" sz="2800" b="1" dirty="0" smtClean="0"/>
          </a:p>
          <a:p>
            <a:r>
              <a:rPr lang="ru-RU" sz="2800" dirty="0" smtClean="0"/>
              <a:t>«</a:t>
            </a:r>
            <a:r>
              <a:rPr lang="ru-RU" sz="2800" dirty="0"/>
              <a:t>Посвящаем Ленинграду» – </a:t>
            </a:r>
            <a:r>
              <a:rPr lang="ru-RU" sz="2800" dirty="0" err="1"/>
              <a:t>Моргалик</a:t>
            </a:r>
            <a:r>
              <a:rPr lang="ru-RU" sz="2800" dirty="0"/>
              <a:t> Ж.,</a:t>
            </a:r>
            <a:r>
              <a:rPr lang="ru-RU" sz="2800" dirty="0" err="1"/>
              <a:t>Пиманова</a:t>
            </a:r>
            <a:r>
              <a:rPr lang="ru-RU" sz="2800" dirty="0"/>
              <a:t> Л. </a:t>
            </a:r>
            <a:r>
              <a:rPr lang="ru-RU" sz="2800" b="1" dirty="0"/>
              <a:t>– дипломы 3 степени </a:t>
            </a:r>
          </a:p>
          <a:p>
            <a:r>
              <a:rPr lang="ru-RU" sz="2800" dirty="0" smtClean="0"/>
              <a:t>Конкурс </a:t>
            </a:r>
            <a:r>
              <a:rPr lang="ru-RU" sz="2800" dirty="0"/>
              <a:t>открыток, посвященный 68 годовщине победы в Великой Отечественной войне «Память поколений» - </a:t>
            </a:r>
            <a:r>
              <a:rPr lang="ru-RU" sz="2800" b="1" dirty="0" smtClean="0"/>
              <a:t>призер, </a:t>
            </a:r>
            <a:r>
              <a:rPr lang="ru-RU" sz="2800" dirty="0" smtClean="0"/>
              <a:t>команда </a:t>
            </a:r>
            <a:r>
              <a:rPr lang="ru-RU" sz="2800" dirty="0"/>
              <a:t>2 </a:t>
            </a:r>
            <a:r>
              <a:rPr lang="ru-RU" sz="2800" dirty="0" smtClean="0"/>
              <a:t>класса</a:t>
            </a:r>
            <a:endParaRPr lang="ru-RU" sz="2800" b="1" dirty="0"/>
          </a:p>
          <a:p>
            <a:r>
              <a:rPr lang="ru-RU" sz="2800" dirty="0"/>
              <a:t>Конкурс творческих и исследовательских работ </a:t>
            </a:r>
            <a:r>
              <a:rPr lang="ru-RU" sz="2800" dirty="0" smtClean="0"/>
              <a:t> </a:t>
            </a:r>
            <a:r>
              <a:rPr lang="ru-RU" sz="2800" b="1" dirty="0" smtClean="0"/>
              <a:t>победитель</a:t>
            </a:r>
            <a:r>
              <a:rPr lang="ru-RU" sz="2800" dirty="0" smtClean="0"/>
              <a:t> (</a:t>
            </a:r>
            <a:r>
              <a:rPr lang="ru-RU" sz="2800" dirty="0" err="1" smtClean="0"/>
              <a:t>Мискевич</a:t>
            </a:r>
            <a:r>
              <a:rPr lang="ru-RU" sz="2800" dirty="0" smtClean="0"/>
              <a:t> </a:t>
            </a:r>
            <a:r>
              <a:rPr lang="ru-RU" sz="2800" dirty="0"/>
              <a:t>И., </a:t>
            </a:r>
            <a:r>
              <a:rPr lang="ru-RU" sz="2800" dirty="0" err="1"/>
              <a:t>МакаровА</a:t>
            </a:r>
            <a:r>
              <a:rPr lang="ru-RU" sz="2800" dirty="0"/>
              <a:t>.,  </a:t>
            </a:r>
            <a:r>
              <a:rPr lang="ru-RU" sz="2800" dirty="0" err="1"/>
              <a:t>Айнбунд</a:t>
            </a:r>
            <a:r>
              <a:rPr lang="ru-RU" sz="2800" dirty="0"/>
              <a:t> А., </a:t>
            </a:r>
            <a:r>
              <a:rPr lang="ru-RU" sz="2800" dirty="0" err="1"/>
              <a:t>Ципоркин</a:t>
            </a:r>
            <a:r>
              <a:rPr lang="ru-RU" sz="2800" dirty="0"/>
              <a:t> М</a:t>
            </a:r>
            <a:r>
              <a:rPr lang="ru-RU" sz="2800" dirty="0" smtClean="0"/>
              <a:t>., Шумский </a:t>
            </a:r>
            <a:r>
              <a:rPr lang="ru-RU" sz="2800" dirty="0"/>
              <a:t>С.,</a:t>
            </a:r>
            <a:r>
              <a:rPr lang="ru-RU" sz="2800" dirty="0" err="1"/>
              <a:t>Кичинский</a:t>
            </a:r>
            <a:r>
              <a:rPr lang="ru-RU" sz="2800" dirty="0"/>
              <a:t> М.,</a:t>
            </a:r>
            <a:r>
              <a:rPr lang="ru-RU" sz="2800" dirty="0" err="1"/>
              <a:t>Левинзон</a:t>
            </a:r>
            <a:r>
              <a:rPr lang="ru-RU" sz="2800" dirty="0"/>
              <a:t> </a:t>
            </a:r>
            <a:r>
              <a:rPr lang="ru-RU" sz="2800" dirty="0" smtClean="0"/>
              <a:t>И.,  </a:t>
            </a:r>
            <a:r>
              <a:rPr lang="ru-RU" sz="2800" dirty="0"/>
              <a:t>Львович Д</a:t>
            </a:r>
            <a:r>
              <a:rPr lang="ru-RU" sz="2800" dirty="0" smtClean="0"/>
              <a:t>., </a:t>
            </a:r>
            <a:r>
              <a:rPr lang="ru-RU" sz="2800" dirty="0" err="1" smtClean="0"/>
              <a:t>Манохин</a:t>
            </a:r>
            <a:r>
              <a:rPr lang="ru-RU" sz="2800" dirty="0" smtClean="0"/>
              <a:t> Г.)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199322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620688"/>
            <a:ext cx="8075240" cy="585326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/>
              <a:t>Конкурс рисунков «Мой Петербург» Синельникова Екатерина - 7а – диплом 1 степени, </a:t>
            </a:r>
            <a:r>
              <a:rPr lang="ru-RU" sz="3500" dirty="0" err="1"/>
              <a:t>Санжаров</a:t>
            </a:r>
            <a:r>
              <a:rPr lang="ru-RU" sz="3500" dirty="0"/>
              <a:t> Макар – 2 класс – диплом 2 степени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/>
              <a:t>Конкурс рисунков «Бородино – поле русской славы» Гончаров Даниил - 8б -  диплом 1 степени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/>
              <a:t>Конкурс творческих работ «Свободный и справедливый мир –победители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/>
              <a:t>Смотр- конкурс творческих работ «Портфолио моей семьи»  - диплом победителя  - 5б класс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86315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Победители </a:t>
            </a: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призеры </a:t>
            </a:r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городских конкурсов</a:t>
            </a:r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435280" cy="5616624"/>
          </a:xfrm>
        </p:spPr>
        <p:txBody>
          <a:bodyPr>
            <a:noAutofit/>
          </a:bodyPr>
          <a:lstStyle/>
          <a:p>
            <a:r>
              <a:rPr lang="ru-RU" dirty="0"/>
              <a:t>Творческий «Звезда удачи</a:t>
            </a:r>
            <a:r>
              <a:rPr lang="ru-RU" dirty="0" smtClean="0"/>
              <a:t>»</a:t>
            </a:r>
            <a:r>
              <a:rPr lang="ru-RU" dirty="0"/>
              <a:t> </a:t>
            </a:r>
            <a:r>
              <a:rPr lang="ru-RU" dirty="0" smtClean="0"/>
              <a:t> - Свириденко М. </a:t>
            </a:r>
            <a:r>
              <a:rPr lang="ru-RU" dirty="0"/>
              <a:t>11 </a:t>
            </a:r>
            <a:r>
              <a:rPr lang="ru-RU" dirty="0" smtClean="0"/>
              <a:t>класс </a:t>
            </a:r>
            <a:r>
              <a:rPr lang="ru-RU" b="1" dirty="0" smtClean="0"/>
              <a:t>– диплом 3 степени.</a:t>
            </a:r>
            <a:endParaRPr lang="ru-RU" dirty="0"/>
          </a:p>
          <a:p>
            <a:r>
              <a:rPr lang="ru-RU" dirty="0" smtClean="0"/>
              <a:t>«</a:t>
            </a:r>
            <a:r>
              <a:rPr lang="ru-RU" dirty="0" err="1"/>
              <a:t>Ханукальный</a:t>
            </a:r>
            <a:r>
              <a:rPr lang="ru-RU" dirty="0"/>
              <a:t> фестиваль</a:t>
            </a:r>
            <a:r>
              <a:rPr lang="ru-RU" dirty="0" smtClean="0"/>
              <a:t>» </a:t>
            </a:r>
            <a:r>
              <a:rPr lang="ru-RU" b="1" dirty="0" smtClean="0"/>
              <a:t> победитель </a:t>
            </a:r>
          </a:p>
          <a:p>
            <a:r>
              <a:rPr lang="ru-RU" dirty="0" smtClean="0"/>
              <a:t>«</a:t>
            </a:r>
            <a:r>
              <a:rPr lang="ru-RU" dirty="0"/>
              <a:t>Знатоки родной природы</a:t>
            </a:r>
            <a:r>
              <a:rPr lang="ru-RU" dirty="0" smtClean="0"/>
              <a:t>»</a:t>
            </a:r>
            <a:r>
              <a:rPr lang="ru-RU" dirty="0"/>
              <a:t> </a:t>
            </a:r>
            <a:r>
              <a:rPr lang="ru-RU" dirty="0" smtClean="0"/>
              <a:t> - </a:t>
            </a:r>
            <a:r>
              <a:rPr lang="ru-RU" dirty="0" err="1" smtClean="0"/>
              <a:t>Рейфе</a:t>
            </a:r>
            <a:r>
              <a:rPr lang="ru-RU" dirty="0" smtClean="0"/>
              <a:t> М. </a:t>
            </a:r>
            <a:r>
              <a:rPr lang="ru-RU" b="1" dirty="0" smtClean="0"/>
              <a:t>– 3 место </a:t>
            </a:r>
          </a:p>
          <a:p>
            <a:r>
              <a:rPr lang="ru-RU" dirty="0" smtClean="0"/>
              <a:t>Историко-краеведческом </a:t>
            </a:r>
            <a:r>
              <a:rPr lang="ru-RU" dirty="0"/>
              <a:t>конкурс «В кругу Мельпомены и Терпсихоры»  Команда </a:t>
            </a:r>
            <a:r>
              <a:rPr lang="ru-RU" dirty="0" smtClean="0"/>
              <a:t>9-11 классов</a:t>
            </a:r>
            <a:r>
              <a:rPr lang="ru-RU" b="1" dirty="0" smtClean="0"/>
              <a:t>- 3 место</a:t>
            </a:r>
            <a:endParaRPr lang="ru-RU" dirty="0"/>
          </a:p>
          <a:p>
            <a:r>
              <a:rPr lang="ru-RU" dirty="0" smtClean="0"/>
              <a:t>Олимпиада </a:t>
            </a:r>
            <a:r>
              <a:rPr lang="ru-RU" dirty="0"/>
              <a:t>школьников </a:t>
            </a:r>
            <a:r>
              <a:rPr lang="ru-RU" dirty="0" smtClean="0"/>
              <a:t>«Телеком-планета» -  </a:t>
            </a:r>
            <a:r>
              <a:rPr lang="ru-RU" dirty="0"/>
              <a:t>Матвеев </a:t>
            </a:r>
            <a:r>
              <a:rPr lang="ru-RU" dirty="0" smtClean="0"/>
              <a:t>А. </a:t>
            </a:r>
            <a:r>
              <a:rPr lang="ru-RU" dirty="0"/>
              <a:t>11 </a:t>
            </a:r>
            <a:r>
              <a:rPr lang="ru-RU" dirty="0" smtClean="0"/>
              <a:t>класс </a:t>
            </a:r>
            <a:r>
              <a:rPr lang="ru-RU" b="1" dirty="0" smtClean="0"/>
              <a:t>– 2 место</a:t>
            </a:r>
            <a:endParaRPr lang="ru-RU" dirty="0" smtClean="0"/>
          </a:p>
          <a:p>
            <a:r>
              <a:rPr lang="en-US" dirty="0" smtClean="0"/>
              <a:t>VII</a:t>
            </a:r>
            <a:r>
              <a:rPr lang="ru-RU" dirty="0" smtClean="0"/>
              <a:t> </a:t>
            </a:r>
            <a:r>
              <a:rPr lang="ru-RU" dirty="0" err="1" smtClean="0"/>
              <a:t>Лихачевские</a:t>
            </a:r>
            <a:r>
              <a:rPr lang="ru-RU" dirty="0" smtClean="0"/>
              <a:t> чтения - Матвеев А., </a:t>
            </a:r>
            <a:r>
              <a:rPr lang="ru-RU" dirty="0"/>
              <a:t>Румянцев </a:t>
            </a:r>
            <a:r>
              <a:rPr lang="ru-RU" dirty="0" smtClean="0"/>
              <a:t>А., </a:t>
            </a:r>
            <a:r>
              <a:rPr lang="ru-RU" dirty="0" err="1"/>
              <a:t>Чичин</a:t>
            </a:r>
            <a:r>
              <a:rPr lang="ru-RU" dirty="0"/>
              <a:t> </a:t>
            </a:r>
            <a:r>
              <a:rPr lang="ru-RU" dirty="0" smtClean="0"/>
              <a:t>С., </a:t>
            </a:r>
            <a:r>
              <a:rPr lang="ru-RU" dirty="0" err="1" smtClean="0">
                <a:latin typeface="Times New Roman"/>
                <a:ea typeface="Times New Roman"/>
              </a:rPr>
              <a:t>Селякова</a:t>
            </a:r>
            <a:r>
              <a:rPr lang="ru-RU" dirty="0" smtClean="0">
                <a:latin typeface="Times New Roman"/>
                <a:ea typeface="Times New Roman"/>
              </a:rPr>
              <a:t> О., </a:t>
            </a:r>
            <a:r>
              <a:rPr lang="ru-RU" dirty="0" err="1" smtClean="0">
                <a:latin typeface="Times New Roman"/>
                <a:ea typeface="Times New Roman"/>
              </a:rPr>
              <a:t>Длуголенская</a:t>
            </a:r>
            <a:r>
              <a:rPr lang="ru-RU" dirty="0" smtClean="0">
                <a:latin typeface="Times New Roman"/>
                <a:ea typeface="Times New Roman"/>
              </a:rPr>
              <a:t> Л.</a:t>
            </a:r>
            <a:r>
              <a:rPr lang="ru-RU" dirty="0" smtClean="0"/>
              <a:t> - </a:t>
            </a:r>
            <a:r>
              <a:rPr lang="ru-RU" b="1" dirty="0" smtClean="0"/>
              <a:t>призеры</a:t>
            </a:r>
          </a:p>
          <a:p>
            <a:r>
              <a:rPr lang="ru-RU" dirty="0" smtClean="0"/>
              <a:t>«200-летие Бородинского сражения» - видеофильм  </a:t>
            </a:r>
            <a:r>
              <a:rPr lang="ru-RU" dirty="0"/>
              <a:t>«Гвардия 1812» </a:t>
            </a:r>
            <a:r>
              <a:rPr lang="ru-RU" b="1" dirty="0"/>
              <a:t>- </a:t>
            </a:r>
            <a:r>
              <a:rPr lang="ru-RU" dirty="0"/>
              <a:t>Матвеев А</a:t>
            </a:r>
            <a:r>
              <a:rPr lang="ru-RU" dirty="0" smtClean="0"/>
              <a:t>. - </a:t>
            </a:r>
            <a:r>
              <a:rPr lang="ru-RU" b="1" dirty="0" smtClean="0"/>
              <a:t>диплом </a:t>
            </a:r>
            <a:r>
              <a:rPr lang="ru-RU" b="1" dirty="0"/>
              <a:t>1 </a:t>
            </a:r>
            <a:r>
              <a:rPr lang="ru-RU" b="1" dirty="0" smtClean="0"/>
              <a:t>степени</a:t>
            </a:r>
            <a:endParaRPr lang="ru-RU" dirty="0"/>
          </a:p>
          <a:p>
            <a:endParaRPr lang="ru-RU" sz="14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r>
              <a:rPr lang="ru-RU" sz="1400" b="1" i="1" dirty="0"/>
              <a:t> </a:t>
            </a:r>
            <a:endParaRPr lang="ru-RU" sz="1100" dirty="0" smtClean="0"/>
          </a:p>
          <a:p>
            <a:pPr marL="0" indent="0">
              <a:buNone/>
            </a:pPr>
            <a:r>
              <a:rPr lang="ru-RU" sz="1100" b="1" i="1" dirty="0"/>
              <a:t> </a:t>
            </a:r>
            <a:endParaRPr lang="ru-RU" sz="1100" dirty="0"/>
          </a:p>
          <a:p>
            <a:pPr marL="0" indent="0">
              <a:buNone/>
            </a:pPr>
            <a:r>
              <a:rPr lang="ru-RU" sz="1100" b="1" i="1" dirty="0"/>
              <a:t> </a:t>
            </a:r>
            <a:endParaRPr lang="ru-RU" sz="1100" dirty="0"/>
          </a:p>
          <a:p>
            <a:pPr marL="0" indent="0">
              <a:buNone/>
            </a:pPr>
            <a:r>
              <a:rPr lang="ru-RU" sz="1100" b="1" i="1" dirty="0"/>
              <a:t> </a:t>
            </a:r>
            <a:endParaRPr lang="ru-RU" sz="1100" dirty="0"/>
          </a:p>
          <a:p>
            <a:pPr marL="0" indent="0">
              <a:buNone/>
            </a:pPr>
            <a:r>
              <a:rPr lang="ru-RU" sz="1100" b="1" i="1" dirty="0"/>
              <a:t> </a:t>
            </a:r>
            <a:endParaRPr lang="ru-RU" sz="1100" dirty="0"/>
          </a:p>
          <a:p>
            <a:pPr marL="0" indent="0">
              <a:buNone/>
            </a:pPr>
            <a:r>
              <a:rPr lang="ru-RU" sz="1100" b="1" i="1" dirty="0"/>
              <a:t> </a:t>
            </a:r>
            <a:endParaRPr lang="ru-RU" sz="1100" dirty="0"/>
          </a:p>
          <a:p>
            <a:pPr marL="0" indent="0">
              <a:buNone/>
            </a:pPr>
            <a:r>
              <a:rPr lang="ru-RU" sz="1100" b="1" i="1" dirty="0"/>
              <a:t> </a:t>
            </a:r>
            <a:endParaRPr lang="ru-RU" sz="1100" dirty="0"/>
          </a:p>
          <a:p>
            <a:pPr marL="0" indent="0">
              <a:buNone/>
            </a:pPr>
            <a:r>
              <a:rPr lang="ru-RU" sz="1100" b="1" i="1" dirty="0"/>
              <a:t> </a:t>
            </a:r>
            <a:endParaRPr lang="ru-RU" sz="1100" dirty="0"/>
          </a:p>
          <a:p>
            <a:pPr marL="0" indent="0">
              <a:buNone/>
            </a:pPr>
            <a:r>
              <a:rPr lang="ru-RU" sz="1100" b="1" i="1" dirty="0"/>
              <a:t> </a:t>
            </a:r>
            <a:endParaRPr lang="ru-RU" sz="1100" dirty="0"/>
          </a:p>
          <a:p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99703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Autofit/>
          </a:bodyPr>
          <a:lstStyle/>
          <a:p>
            <a:r>
              <a:rPr lang="ru-RU" sz="2800" dirty="0"/>
              <a:t>КАДРОВЫЙ СОСТАВ</a:t>
            </a:r>
            <a:br>
              <a:rPr lang="ru-RU" sz="2800" dirty="0"/>
            </a:br>
            <a:r>
              <a:rPr lang="ru-RU" sz="2800" dirty="0"/>
              <a:t>ОБРАЗОВАТЕЛЬНОГО </a:t>
            </a:r>
            <a:r>
              <a:rPr lang="ru-RU" sz="2800" dirty="0" smtClean="0"/>
              <a:t>УЧРЕЖДЕНИЯ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В школе работает 4</a:t>
            </a:r>
            <a:r>
              <a:rPr lang="en-US" dirty="0"/>
              <a:t>5</a:t>
            </a:r>
            <a:r>
              <a:rPr lang="ru-RU" dirty="0"/>
              <a:t> педагогов, в том числе:</a:t>
            </a:r>
          </a:p>
          <a:p>
            <a:pPr lvl="1"/>
            <a:r>
              <a:rPr lang="ru-RU" sz="3200" i="1" dirty="0"/>
              <a:t>«Заслуженный учитель РФ» - 1</a:t>
            </a:r>
          </a:p>
          <a:p>
            <a:pPr lvl="1"/>
            <a:r>
              <a:rPr lang="ru-RU" sz="3200" i="1" dirty="0"/>
              <a:t>«Почетный работник общего образования РФ» -</a:t>
            </a:r>
            <a:r>
              <a:rPr lang="ru-RU" sz="3200" i="1" dirty="0" smtClean="0"/>
              <a:t>13</a:t>
            </a:r>
            <a:endParaRPr lang="ru-RU" sz="3200" i="1" dirty="0"/>
          </a:p>
          <a:p>
            <a:pPr lvl="1"/>
            <a:r>
              <a:rPr lang="ru-RU" sz="3200" i="1" dirty="0" smtClean="0"/>
              <a:t>награждены </a:t>
            </a:r>
            <a:r>
              <a:rPr lang="ru-RU" sz="3200" i="1" dirty="0"/>
              <a:t>почетной грамотой Министерства образования РФ - 4</a:t>
            </a:r>
          </a:p>
          <a:p>
            <a:pPr lvl="1"/>
            <a:r>
              <a:rPr lang="ru-RU" sz="3200" i="1" dirty="0"/>
              <a:t>Награждены почетным знаком «За </a:t>
            </a:r>
            <a:r>
              <a:rPr lang="ru-RU" sz="3200" i="1" dirty="0" err="1"/>
              <a:t>гуманизацию</a:t>
            </a:r>
            <a:r>
              <a:rPr lang="ru-RU" sz="3200" i="1" dirty="0"/>
              <a:t> в образовании» - 1</a:t>
            </a:r>
          </a:p>
          <a:p>
            <a:pPr marL="365760" lvl="1" indent="0">
              <a:buNone/>
            </a:pP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421193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Победители и призеры городских конкурсов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lvl="0">
              <a:spcBef>
                <a:spcPct val="20000"/>
              </a:spcBef>
            </a:pPr>
            <a:r>
              <a:rPr lang="ru-RU" sz="4400" dirty="0" smtClean="0">
                <a:solidFill>
                  <a:prstClr val="black"/>
                </a:solidFill>
              </a:rPr>
              <a:t>Открытый  </a:t>
            </a:r>
            <a:r>
              <a:rPr lang="ru-RU" sz="4400" dirty="0">
                <a:solidFill>
                  <a:prstClr val="black"/>
                </a:solidFill>
              </a:rPr>
              <a:t>Петербургский конкурс по гражданскому воспитанию «Ученик года</a:t>
            </a:r>
            <a:r>
              <a:rPr lang="ru-RU" sz="4400" dirty="0" smtClean="0">
                <a:solidFill>
                  <a:prstClr val="black"/>
                </a:solidFill>
              </a:rPr>
              <a:t>»:</a:t>
            </a:r>
          </a:p>
          <a:p>
            <a:pPr lvl="1"/>
            <a:r>
              <a:rPr lang="ru-RU" sz="3900" dirty="0" err="1" smtClean="0">
                <a:solidFill>
                  <a:prstClr val="black"/>
                </a:solidFill>
              </a:rPr>
              <a:t>Ковалерчик</a:t>
            </a:r>
            <a:r>
              <a:rPr lang="ru-RU" sz="3900" dirty="0" smtClean="0">
                <a:solidFill>
                  <a:prstClr val="black"/>
                </a:solidFill>
              </a:rPr>
              <a:t> М. </a:t>
            </a:r>
            <a:r>
              <a:rPr lang="ru-RU" sz="3900" dirty="0">
                <a:solidFill>
                  <a:prstClr val="black"/>
                </a:solidFill>
              </a:rPr>
              <a:t>- </a:t>
            </a:r>
            <a:r>
              <a:rPr lang="ru-RU" sz="3900" b="1" dirty="0" smtClean="0">
                <a:solidFill>
                  <a:prstClr val="black"/>
                </a:solidFill>
              </a:rPr>
              <a:t>победитель  </a:t>
            </a:r>
          </a:p>
          <a:p>
            <a:pPr lvl="1"/>
            <a:r>
              <a:rPr lang="ru-RU" sz="3900" dirty="0" err="1" smtClean="0">
                <a:solidFill>
                  <a:prstClr val="black"/>
                </a:solidFill>
              </a:rPr>
              <a:t>Айнбунд</a:t>
            </a:r>
            <a:r>
              <a:rPr lang="ru-RU" sz="3900" dirty="0" smtClean="0">
                <a:solidFill>
                  <a:prstClr val="black"/>
                </a:solidFill>
              </a:rPr>
              <a:t> А. -  </a:t>
            </a:r>
            <a:r>
              <a:rPr lang="ru-RU" sz="3900" b="1" dirty="0">
                <a:solidFill>
                  <a:prstClr val="black"/>
                </a:solidFill>
              </a:rPr>
              <a:t>2 место </a:t>
            </a:r>
            <a:endParaRPr lang="ru-RU" sz="3900" b="1" dirty="0" smtClean="0">
              <a:solidFill>
                <a:prstClr val="black"/>
              </a:solidFill>
            </a:endParaRPr>
          </a:p>
          <a:p>
            <a:pPr lvl="1"/>
            <a:r>
              <a:rPr lang="ru-RU" sz="3900" dirty="0" err="1" smtClean="0">
                <a:solidFill>
                  <a:prstClr val="black"/>
                </a:solidFill>
              </a:rPr>
              <a:t>Фреинк</a:t>
            </a:r>
            <a:r>
              <a:rPr lang="ru-RU" sz="3900" dirty="0" smtClean="0">
                <a:solidFill>
                  <a:prstClr val="black"/>
                </a:solidFill>
              </a:rPr>
              <a:t> А </a:t>
            </a:r>
            <a:r>
              <a:rPr lang="ru-RU" sz="3900" b="1" dirty="0" smtClean="0">
                <a:solidFill>
                  <a:prstClr val="black"/>
                </a:solidFill>
              </a:rPr>
              <a:t>- 3 место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12137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3269"/>
            <a:ext cx="4104456" cy="577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gsg\Desktop\Ансамбль малышей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0968"/>
            <a:ext cx="580472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50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Победители и призеры городских конкурсов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568952" cy="4873752"/>
          </a:xfrm>
        </p:spPr>
        <p:txBody>
          <a:bodyPr>
            <a:noAutofit/>
          </a:bodyPr>
          <a:lstStyle/>
          <a:p>
            <a:pPr marL="457200" indent="-342900">
              <a:lnSpc>
                <a:spcPct val="115000"/>
              </a:lnSpc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Городские соревнования по робототехнике  - </a:t>
            </a:r>
            <a:r>
              <a:rPr lang="ru-RU" sz="2800" dirty="0">
                <a:ea typeface="Times New Roman"/>
                <a:cs typeface="Times New Roman"/>
              </a:rPr>
              <a:t>Воскресенский  А., </a:t>
            </a:r>
            <a:r>
              <a:rPr lang="ru-RU" sz="2800" dirty="0" err="1">
                <a:ea typeface="Times New Roman"/>
                <a:cs typeface="Times New Roman"/>
              </a:rPr>
              <a:t>Лесман</a:t>
            </a:r>
            <a:r>
              <a:rPr lang="ru-RU" sz="2800" dirty="0">
                <a:ea typeface="Times New Roman"/>
                <a:cs typeface="Times New Roman"/>
              </a:rPr>
              <a:t> А., Марголин А.; </a:t>
            </a:r>
            <a:r>
              <a:rPr lang="ru-RU" sz="2800" dirty="0" err="1">
                <a:ea typeface="Times New Roman"/>
                <a:cs typeface="Times New Roman"/>
              </a:rPr>
              <a:t>Помельников</a:t>
            </a:r>
            <a:r>
              <a:rPr lang="ru-RU" sz="2800" dirty="0">
                <a:ea typeface="Times New Roman"/>
                <a:cs typeface="Times New Roman"/>
              </a:rPr>
              <a:t>  С., Власов С</a:t>
            </a:r>
            <a:r>
              <a:rPr lang="ru-RU" sz="2800" dirty="0" smtClean="0">
                <a:ea typeface="Times New Roman"/>
                <a:cs typeface="Times New Roman"/>
              </a:rPr>
              <a:t>.</a:t>
            </a:r>
            <a:r>
              <a:rPr lang="ru-RU" sz="2800" b="1" dirty="0" smtClean="0">
                <a:latin typeface="Times New Roman"/>
                <a:ea typeface="Times New Roman"/>
                <a:cs typeface="Times New Roman"/>
              </a:rPr>
              <a:t>– </a:t>
            </a: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1 </a:t>
            </a:r>
            <a:r>
              <a:rPr lang="ru-RU" sz="2800" b="1" dirty="0" smtClean="0">
                <a:latin typeface="Times New Roman"/>
                <a:ea typeface="Times New Roman"/>
                <a:cs typeface="Times New Roman"/>
              </a:rPr>
              <a:t>место</a:t>
            </a:r>
          </a:p>
          <a:p>
            <a:pPr marL="457200" indent="-342900">
              <a:lnSpc>
                <a:spcPct val="115000"/>
              </a:lnSpc>
            </a:pP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Городской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фестиваль толерантности </a:t>
            </a:r>
            <a:r>
              <a:rPr lang="ru-RU" sz="2800" b="1" dirty="0" smtClean="0">
                <a:ea typeface="Times New Roman"/>
                <a:cs typeface="Times New Roman"/>
              </a:rPr>
              <a:t>– </a:t>
            </a:r>
            <a:r>
              <a:rPr lang="ru-RU" sz="2800" b="1" dirty="0">
                <a:ea typeface="Times New Roman"/>
                <a:cs typeface="Times New Roman"/>
              </a:rPr>
              <a:t>20 </a:t>
            </a:r>
            <a:r>
              <a:rPr lang="ru-RU" sz="2800" b="1" dirty="0" smtClean="0">
                <a:ea typeface="Times New Roman"/>
                <a:cs typeface="Times New Roman"/>
              </a:rPr>
              <a:t>дипломов</a:t>
            </a:r>
            <a:endParaRPr lang="ru-RU" sz="2800" b="1" dirty="0">
              <a:ea typeface="Times New Roman"/>
              <a:cs typeface="Times New Roman"/>
            </a:endParaRPr>
          </a:p>
          <a:p>
            <a:pPr marL="457200" indent="-342900">
              <a:lnSpc>
                <a:spcPct val="115000"/>
              </a:lnSpc>
            </a:pP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Музыкальный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конкурс-фестиваль «Зеркало времени», </a:t>
            </a:r>
            <a:r>
              <a:rPr lang="ru-RU" sz="2800" dirty="0" err="1" smtClean="0">
                <a:ea typeface="Times New Roman"/>
                <a:cs typeface="Times New Roman"/>
              </a:rPr>
              <a:t>Чухарева</a:t>
            </a:r>
            <a:r>
              <a:rPr lang="ru-RU" sz="2800" dirty="0" smtClean="0">
                <a:ea typeface="Times New Roman"/>
                <a:cs typeface="Times New Roman"/>
              </a:rPr>
              <a:t> К. </a:t>
            </a:r>
            <a:r>
              <a:rPr lang="ru-RU" sz="2800" b="1" dirty="0">
                <a:ea typeface="Times New Roman"/>
                <a:cs typeface="Times New Roman"/>
              </a:rPr>
              <a:t>- лауреат 1 степени</a:t>
            </a:r>
            <a:endParaRPr lang="ru-RU" sz="2800" dirty="0">
              <a:ea typeface="Times New Roman"/>
              <a:cs typeface="Times New Roman"/>
            </a:endParaRPr>
          </a:p>
          <a:p>
            <a:r>
              <a:rPr lang="ru-RU" sz="2800" dirty="0">
                <a:latin typeface="Times New Roman"/>
                <a:ea typeface="Times New Roman"/>
              </a:rPr>
              <a:t>  </a:t>
            </a:r>
            <a:r>
              <a:rPr lang="ru-RU" sz="2800" dirty="0" smtClean="0">
                <a:latin typeface="Times New Roman"/>
                <a:ea typeface="Times New Roman"/>
              </a:rPr>
              <a:t>Открытые состязания СПб </a:t>
            </a:r>
            <a:r>
              <a:rPr lang="ru-RU" sz="2800" dirty="0">
                <a:latin typeface="Times New Roman"/>
                <a:ea typeface="Times New Roman"/>
              </a:rPr>
              <a:t>по робототехнике </a:t>
            </a:r>
            <a:r>
              <a:rPr lang="ru-RU" sz="2800" dirty="0" smtClean="0">
                <a:latin typeface="Times New Roman"/>
                <a:ea typeface="Times New Roman"/>
              </a:rPr>
              <a:t> - </a:t>
            </a:r>
            <a:r>
              <a:rPr lang="ru-RU" sz="2800" dirty="0">
                <a:ea typeface="Times New Roman"/>
                <a:cs typeface="Times New Roman"/>
              </a:rPr>
              <a:t> </a:t>
            </a:r>
            <a:r>
              <a:rPr lang="ru-RU" sz="2800" dirty="0" smtClean="0">
                <a:latin typeface="Times New Roman"/>
                <a:ea typeface="Times New Roman"/>
              </a:rPr>
              <a:t> </a:t>
            </a:r>
            <a:r>
              <a:rPr lang="ru-RU" sz="2800" dirty="0">
                <a:latin typeface="Times New Roman"/>
                <a:ea typeface="Times New Roman"/>
              </a:rPr>
              <a:t>Воскресенский </a:t>
            </a:r>
            <a:r>
              <a:rPr lang="ru-RU" sz="2800" dirty="0" smtClean="0">
                <a:latin typeface="Times New Roman"/>
                <a:ea typeface="Times New Roman"/>
              </a:rPr>
              <a:t>А. и </a:t>
            </a:r>
            <a:r>
              <a:rPr lang="ru-RU" sz="2800" dirty="0" err="1" smtClean="0">
                <a:latin typeface="Times New Roman"/>
                <a:ea typeface="Times New Roman"/>
              </a:rPr>
              <a:t>Лесман</a:t>
            </a:r>
            <a:r>
              <a:rPr lang="ru-RU" sz="2800" dirty="0" smtClean="0">
                <a:latin typeface="Times New Roman"/>
                <a:ea typeface="Times New Roman"/>
              </a:rPr>
              <a:t> М. </a:t>
            </a:r>
            <a:r>
              <a:rPr lang="ru-RU" sz="2800" b="1" dirty="0">
                <a:latin typeface="Times New Roman"/>
                <a:ea typeface="Times New Roman"/>
              </a:rPr>
              <a:t>– 3 </a:t>
            </a:r>
            <a:r>
              <a:rPr lang="ru-RU" sz="2800" b="1" dirty="0" smtClean="0">
                <a:latin typeface="Times New Roman"/>
                <a:ea typeface="Times New Roman"/>
              </a:rPr>
              <a:t>место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144901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467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Times New Roman"/>
              </a:rPr>
              <a:t>Региональные, Всероссийские  и Международные конкурсы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412776"/>
            <a:ext cx="8712968" cy="487375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/>
                <a:ea typeface="Times New Roman"/>
              </a:rPr>
              <a:t>Региональный конкурс перевода на русский язык произведений детской литературы  - Смурова </a:t>
            </a:r>
            <a:r>
              <a:rPr lang="ru-RU" sz="2800" dirty="0" smtClean="0">
                <a:latin typeface="Times New Roman"/>
                <a:ea typeface="Times New Roman"/>
              </a:rPr>
              <a:t>Е.,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ru-RU" sz="2800" dirty="0" err="1" smtClean="0">
                <a:latin typeface="Times New Roman"/>
                <a:ea typeface="Times New Roman"/>
              </a:rPr>
              <a:t>Элишакова</a:t>
            </a:r>
            <a:r>
              <a:rPr lang="ru-RU" sz="2800" dirty="0" smtClean="0">
                <a:latin typeface="Times New Roman"/>
                <a:ea typeface="Times New Roman"/>
              </a:rPr>
              <a:t> Л., </a:t>
            </a:r>
            <a:r>
              <a:rPr lang="ru-RU" sz="2800" dirty="0">
                <a:latin typeface="Times New Roman"/>
                <a:ea typeface="Times New Roman"/>
              </a:rPr>
              <a:t>Фишер </a:t>
            </a:r>
            <a:r>
              <a:rPr lang="ru-RU" sz="2800" dirty="0" smtClean="0">
                <a:latin typeface="Times New Roman"/>
                <a:ea typeface="Times New Roman"/>
              </a:rPr>
              <a:t>А.  </a:t>
            </a:r>
            <a:r>
              <a:rPr lang="ru-RU" sz="2800" b="1" dirty="0">
                <a:latin typeface="Times New Roman"/>
                <a:ea typeface="Times New Roman"/>
              </a:rPr>
              <a:t>– лауреаты </a:t>
            </a:r>
            <a:endParaRPr lang="ru-RU" sz="2800" b="1" dirty="0" smtClean="0">
              <a:latin typeface="Times New Roman"/>
              <a:ea typeface="Times New Roman"/>
            </a:endParaRPr>
          </a:p>
          <a:p>
            <a:r>
              <a:rPr lang="ru-RU" sz="2800" dirty="0" smtClean="0">
                <a:latin typeface="Times New Roman"/>
                <a:ea typeface="Times New Roman"/>
              </a:rPr>
              <a:t>Творческий </a:t>
            </a:r>
            <a:r>
              <a:rPr lang="ru-RU" sz="2800" dirty="0">
                <a:latin typeface="Times New Roman"/>
                <a:ea typeface="Times New Roman"/>
              </a:rPr>
              <a:t>конкурс  «Звезда удачи» - </a:t>
            </a:r>
            <a:r>
              <a:rPr lang="ru-RU" sz="2800" dirty="0" err="1">
                <a:latin typeface="Times New Roman"/>
                <a:ea typeface="Times New Roman"/>
              </a:rPr>
              <a:t>Ковалерчик</a:t>
            </a:r>
            <a:r>
              <a:rPr lang="ru-RU" sz="2800" dirty="0">
                <a:latin typeface="Times New Roman"/>
                <a:ea typeface="Times New Roman"/>
              </a:rPr>
              <a:t> </a:t>
            </a:r>
            <a:r>
              <a:rPr lang="ru-RU" sz="2800" dirty="0" smtClean="0">
                <a:latin typeface="Times New Roman"/>
                <a:ea typeface="Times New Roman"/>
              </a:rPr>
              <a:t>М.</a:t>
            </a:r>
            <a:r>
              <a:rPr lang="ru-RU" sz="2800" b="1" dirty="0" smtClean="0">
                <a:latin typeface="Times New Roman"/>
                <a:ea typeface="Times New Roman"/>
              </a:rPr>
              <a:t>– </a:t>
            </a:r>
            <a:r>
              <a:rPr lang="ru-RU" sz="2800" b="1" dirty="0">
                <a:latin typeface="Times New Roman"/>
                <a:ea typeface="Times New Roman"/>
              </a:rPr>
              <a:t>победитель </a:t>
            </a:r>
            <a:endParaRPr lang="ru-RU" sz="2800" b="1" dirty="0" smtClean="0">
              <a:latin typeface="Times New Roman"/>
              <a:ea typeface="Times New Roman"/>
            </a:endParaRPr>
          </a:p>
          <a:p>
            <a:r>
              <a:rPr lang="ru-RU" sz="2800" dirty="0" smtClean="0">
                <a:latin typeface="Times New Roman"/>
                <a:ea typeface="Times New Roman"/>
              </a:rPr>
              <a:t>Интернет </a:t>
            </a:r>
            <a:r>
              <a:rPr lang="ru-RU" sz="2800" dirty="0">
                <a:latin typeface="Times New Roman"/>
                <a:ea typeface="Times New Roman"/>
              </a:rPr>
              <a:t>игра «Окружающий мир глазами детей» команда 6а  класса </a:t>
            </a:r>
            <a:r>
              <a:rPr lang="ru-RU" sz="2800" b="1" dirty="0">
                <a:latin typeface="Times New Roman"/>
                <a:ea typeface="Times New Roman"/>
              </a:rPr>
              <a:t>– диплом 3 степени </a:t>
            </a:r>
            <a:endParaRPr lang="ru-RU" sz="2800" b="1" dirty="0" smtClean="0">
              <a:latin typeface="Times New Roman"/>
              <a:ea typeface="Times New Roman"/>
            </a:endParaRPr>
          </a:p>
          <a:p>
            <a:r>
              <a:rPr lang="ru-RU" sz="2800" dirty="0" smtClean="0">
                <a:latin typeface="Times New Roman"/>
                <a:ea typeface="Times New Roman"/>
              </a:rPr>
              <a:t>Интернет </a:t>
            </a:r>
            <a:r>
              <a:rPr lang="ru-RU" sz="2800" dirty="0">
                <a:latin typeface="Times New Roman"/>
                <a:ea typeface="Times New Roman"/>
              </a:rPr>
              <a:t>конкурс «</a:t>
            </a:r>
            <a:r>
              <a:rPr lang="ru-RU" sz="2800" dirty="0" err="1">
                <a:latin typeface="Times New Roman"/>
                <a:ea typeface="Times New Roman"/>
              </a:rPr>
              <a:t>Эрудаики</a:t>
            </a:r>
            <a:r>
              <a:rPr lang="ru-RU" sz="2800" dirty="0">
                <a:latin typeface="Times New Roman"/>
                <a:ea typeface="Times New Roman"/>
              </a:rPr>
              <a:t>» – команда 8 человек – 7-9 классы </a:t>
            </a:r>
            <a:r>
              <a:rPr lang="ru-RU" sz="2800" b="1" dirty="0">
                <a:latin typeface="Times New Roman"/>
                <a:ea typeface="Times New Roman"/>
              </a:rPr>
              <a:t>– 2 место </a:t>
            </a:r>
          </a:p>
          <a:p>
            <a:r>
              <a:rPr lang="ru-RU" sz="2800" dirty="0" smtClean="0">
                <a:latin typeface="Times New Roman"/>
                <a:ea typeface="Times New Roman"/>
              </a:rPr>
              <a:t>Конкурс </a:t>
            </a:r>
            <a:r>
              <a:rPr lang="ru-RU" sz="2800" dirty="0">
                <a:latin typeface="Times New Roman"/>
                <a:ea typeface="Times New Roman"/>
              </a:rPr>
              <a:t>исследовательских работ «Инструментальные исследования окружающей среды» - </a:t>
            </a:r>
            <a:r>
              <a:rPr lang="ru-RU" sz="2800" dirty="0" smtClean="0">
                <a:latin typeface="Times New Roman"/>
                <a:ea typeface="Times New Roman"/>
              </a:rPr>
              <a:t>5-6 </a:t>
            </a:r>
            <a:r>
              <a:rPr lang="ru-RU" sz="2800" dirty="0">
                <a:latin typeface="Times New Roman"/>
                <a:ea typeface="Times New Roman"/>
              </a:rPr>
              <a:t>классы</a:t>
            </a:r>
            <a:r>
              <a:rPr lang="ru-RU" sz="2800" b="1" dirty="0">
                <a:latin typeface="Times New Roman"/>
                <a:ea typeface="Times New Roman"/>
              </a:rPr>
              <a:t> – дипломы 3 </a:t>
            </a:r>
            <a:r>
              <a:rPr lang="ru-RU" sz="2800" b="1" dirty="0" smtClean="0">
                <a:latin typeface="Times New Roman"/>
                <a:ea typeface="Times New Roman"/>
              </a:rPr>
              <a:t>степени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725163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/>
              <a:t>Спортивно-оздоровительная работа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80036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Школьные секции и соревнования</a:t>
            </a: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484784"/>
            <a:ext cx="8147248" cy="4873752"/>
          </a:xfrm>
        </p:spPr>
        <p:txBody>
          <a:bodyPr>
            <a:noAutofit/>
          </a:bodyPr>
          <a:lstStyle/>
          <a:p>
            <a:r>
              <a:rPr lang="ru-RU" sz="2800" dirty="0" smtClean="0"/>
              <a:t>Секции</a:t>
            </a:r>
          </a:p>
          <a:p>
            <a:pPr lvl="1"/>
            <a:r>
              <a:rPr lang="ru-RU" sz="2800" dirty="0" smtClean="0"/>
              <a:t>общей </a:t>
            </a:r>
            <a:r>
              <a:rPr lang="ru-RU" sz="2800" dirty="0"/>
              <a:t>физической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подготовки</a:t>
            </a:r>
            <a:endParaRPr lang="ru-RU" sz="2800" dirty="0"/>
          </a:p>
          <a:p>
            <a:pPr lvl="1"/>
            <a:r>
              <a:rPr lang="ru-RU" sz="2800" dirty="0"/>
              <a:t>баскетбол</a:t>
            </a:r>
          </a:p>
          <a:p>
            <a:pPr lvl="1"/>
            <a:r>
              <a:rPr lang="ru-RU" sz="2800" dirty="0"/>
              <a:t>волейбол</a:t>
            </a:r>
          </a:p>
          <a:p>
            <a:pPr lvl="1"/>
            <a:r>
              <a:rPr lang="ru-RU" sz="2800" dirty="0"/>
              <a:t>прыжки на </a:t>
            </a:r>
            <a:r>
              <a:rPr lang="ru-RU" sz="2800" dirty="0" smtClean="0"/>
              <a:t>батуте</a:t>
            </a:r>
          </a:p>
          <a:p>
            <a:r>
              <a:rPr lang="ru-RU" sz="3200" dirty="0" smtClean="0"/>
              <a:t>Соревнования по</a:t>
            </a:r>
          </a:p>
          <a:p>
            <a:pPr lvl="1"/>
            <a:r>
              <a:rPr lang="ru-RU" sz="2800" dirty="0" smtClean="0"/>
              <a:t>баскетболу, </a:t>
            </a:r>
          </a:p>
          <a:p>
            <a:pPr lvl="1"/>
            <a:r>
              <a:rPr lang="ru-RU" sz="2800" dirty="0" smtClean="0"/>
              <a:t>"День прыгуна", </a:t>
            </a:r>
          </a:p>
          <a:p>
            <a:pPr lvl="1"/>
            <a:r>
              <a:rPr lang="ru-RU" sz="2800" dirty="0" smtClean="0"/>
              <a:t>"Веселые старты".</a:t>
            </a:r>
            <a:endParaRPr lang="ru-RU" sz="2400" dirty="0"/>
          </a:p>
        </p:txBody>
      </p:sp>
      <p:pic>
        <p:nvPicPr>
          <p:cNvPr id="4" name="Рисунок 3" descr="img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80830">
            <a:off x="5511556" y="490694"/>
            <a:ext cx="3224936" cy="220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1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340768"/>
            <a:ext cx="8424936" cy="5400600"/>
          </a:xfrm>
        </p:spPr>
        <p:txBody>
          <a:bodyPr>
            <a:normAutofit fontScale="85000" lnSpcReduction="20000"/>
          </a:bodyPr>
          <a:lstStyle/>
          <a:p>
            <a:r>
              <a:rPr lang="ru-RU" sz="3000" b="1" dirty="0" smtClean="0"/>
              <a:t>29</a:t>
            </a:r>
            <a:r>
              <a:rPr lang="ru-RU" sz="3000" dirty="0" smtClean="0"/>
              <a:t> </a:t>
            </a:r>
            <a:r>
              <a:rPr lang="ru-RU" sz="3000" dirty="0"/>
              <a:t>спортивных </a:t>
            </a:r>
            <a:r>
              <a:rPr lang="ru-RU" sz="3000" dirty="0" smtClean="0"/>
              <a:t>соревнований районного</a:t>
            </a:r>
            <a:r>
              <a:rPr lang="ru-RU" sz="3000" dirty="0"/>
              <a:t>, городского уровня в четырёх возрастных </a:t>
            </a:r>
            <a:r>
              <a:rPr lang="ru-RU" sz="3000" dirty="0" smtClean="0"/>
              <a:t>группах.</a:t>
            </a:r>
            <a:endParaRPr lang="ru-RU" sz="3000" dirty="0"/>
          </a:p>
          <a:p>
            <a:r>
              <a:rPr lang="ru-RU" sz="3000" dirty="0" smtClean="0"/>
              <a:t>В районной спартакиаде приняли </a:t>
            </a:r>
            <a:r>
              <a:rPr lang="ru-RU" sz="3000" dirty="0"/>
              <a:t>участие </a:t>
            </a:r>
            <a:r>
              <a:rPr lang="ru-RU" sz="3000" b="1" dirty="0" smtClean="0"/>
              <a:t>117 школьников.</a:t>
            </a:r>
            <a:endParaRPr lang="en-US" sz="3000" b="1" dirty="0" smtClean="0"/>
          </a:p>
          <a:p>
            <a:r>
              <a:rPr lang="ru-RU" sz="3000" dirty="0"/>
              <a:t>В районных соревнованиях по волейболу, команда мальчиков и девочек (старший возраст) заняла 3-место. </a:t>
            </a:r>
            <a:endParaRPr lang="en-US" sz="3000" dirty="0" smtClean="0"/>
          </a:p>
          <a:p>
            <a:r>
              <a:rPr lang="ru-RU" sz="3000" b="1" dirty="0"/>
              <a:t>Золотые</a:t>
            </a:r>
            <a:r>
              <a:rPr lang="ru-RU" sz="3000" dirty="0"/>
              <a:t> медали получили девочки 1995-96 г.р. в соревнованиях по баскетболу и стрит болу</a:t>
            </a:r>
            <a:r>
              <a:rPr lang="ru-RU" sz="3000" dirty="0" smtClean="0"/>
              <a:t>.</a:t>
            </a:r>
            <a:endParaRPr lang="en-US" sz="3000" dirty="0" smtClean="0"/>
          </a:p>
          <a:p>
            <a:r>
              <a:rPr lang="ru-RU" sz="3000" b="1" dirty="0"/>
              <a:t>Серебряные</a:t>
            </a:r>
            <a:r>
              <a:rPr lang="ru-RU" sz="3000" dirty="0"/>
              <a:t> медали получили мальчики 1995-96 г.р. в соревнованиях по баскетболу и стрит </a:t>
            </a:r>
            <a:r>
              <a:rPr lang="ru-RU" sz="3000" dirty="0" smtClean="0"/>
              <a:t>болу</a:t>
            </a:r>
            <a:endParaRPr lang="en-US" sz="3000" dirty="0" smtClean="0"/>
          </a:p>
          <a:p>
            <a:r>
              <a:rPr lang="ru-RU" sz="3000" b="1" dirty="0" smtClean="0"/>
              <a:t>Серебряные </a:t>
            </a:r>
            <a:r>
              <a:rPr lang="ru-RU" sz="3000" dirty="0" smtClean="0"/>
              <a:t>медали в соревнованиях допризывной молодежи</a:t>
            </a: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</a:rPr>
              <a:t>			</a:t>
            </a:r>
            <a:r>
              <a:rPr lang="ru-RU" dirty="0">
                <a:solidFill>
                  <a:srgbClr val="000000"/>
                </a:solidFill>
              </a:rPr>
              <a:t>	</a:t>
            </a:r>
            <a:endParaRPr lang="en-US" dirty="0" smtClean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67600" cy="1143000"/>
          </a:xfrm>
        </p:spPr>
        <p:txBody>
          <a:bodyPr/>
          <a:lstStyle/>
          <a:p>
            <a:r>
              <a:rPr lang="ru-RU" dirty="0" smtClean="0"/>
              <a:t>Районные и городские соревнования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519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727280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7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15200" cy="532656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E8637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70485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6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13690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5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Autofit/>
          </a:bodyPr>
          <a:lstStyle/>
          <a:p>
            <a:r>
              <a:rPr lang="ru-RU" sz="2800" dirty="0"/>
              <a:t>КАДРОВЫЙ СОСТАВ</a:t>
            </a:r>
            <a:br>
              <a:rPr lang="ru-RU" sz="2800" dirty="0"/>
            </a:br>
            <a:r>
              <a:rPr lang="ru-RU" sz="2800" dirty="0"/>
              <a:t>ОБРАЗОВАТЕЛЬНОГО </a:t>
            </a:r>
            <a:r>
              <a:rPr lang="ru-RU" sz="2800" dirty="0" smtClean="0"/>
              <a:t>УЧРЕЖДЕНИЯ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7745288" cy="4873752"/>
          </a:xfrm>
        </p:spPr>
        <p:txBody>
          <a:bodyPr>
            <a:noAutofit/>
          </a:bodyPr>
          <a:lstStyle/>
          <a:p>
            <a:pPr lvl="1"/>
            <a:r>
              <a:rPr lang="ru-RU" sz="2400" i="1" dirty="0" smtClean="0"/>
              <a:t>Победители </a:t>
            </a:r>
          </a:p>
          <a:p>
            <a:pPr lvl="2"/>
            <a:r>
              <a:rPr lang="ru-RU" sz="2400" i="1" dirty="0" smtClean="0"/>
              <a:t>конкурса ПНПО </a:t>
            </a:r>
            <a:r>
              <a:rPr lang="ru-RU" sz="2400" i="1" dirty="0"/>
              <a:t>в номинации «Лучший учитель» </a:t>
            </a:r>
            <a:r>
              <a:rPr lang="ru-RU" sz="2400" i="1" dirty="0" smtClean="0"/>
              <a:t>- </a:t>
            </a:r>
            <a:r>
              <a:rPr lang="ru-RU" sz="2400" i="1" dirty="0"/>
              <a:t>5</a:t>
            </a:r>
          </a:p>
          <a:p>
            <a:pPr lvl="2"/>
            <a:r>
              <a:rPr lang="ru-RU" sz="2400" i="1" dirty="0" smtClean="0"/>
              <a:t>конкурса </a:t>
            </a:r>
            <a:r>
              <a:rPr lang="ru-RU" sz="2400" i="1" dirty="0"/>
              <a:t>«Учитель года СПб» - 3</a:t>
            </a:r>
          </a:p>
          <a:p>
            <a:pPr lvl="2"/>
            <a:r>
              <a:rPr lang="ru-RU" sz="2400" i="1" dirty="0" smtClean="0"/>
              <a:t>районного </a:t>
            </a:r>
            <a:r>
              <a:rPr lang="ru-RU" sz="2400" i="1" dirty="0"/>
              <a:t>конкурса педагогических достижений </a:t>
            </a:r>
            <a:r>
              <a:rPr lang="ru-RU" sz="2400" i="1" dirty="0" smtClean="0"/>
              <a:t>	– </a:t>
            </a:r>
            <a:r>
              <a:rPr lang="ru-RU" sz="2400" i="1" dirty="0"/>
              <a:t>1</a:t>
            </a:r>
            <a:r>
              <a:rPr lang="en-US" sz="2400" i="1" dirty="0"/>
              <a:t>3</a:t>
            </a:r>
            <a:endParaRPr lang="ru-RU" sz="2400" i="1" dirty="0"/>
          </a:p>
          <a:p>
            <a:pPr lvl="1"/>
            <a:r>
              <a:rPr lang="ru-RU" sz="2400" dirty="0" smtClean="0"/>
              <a:t>Эксперты </a:t>
            </a:r>
            <a:r>
              <a:rPr lang="ru-RU" sz="2400" dirty="0"/>
              <a:t>ЕГЭ и </a:t>
            </a:r>
            <a:r>
              <a:rPr lang="ru-RU" sz="2400" dirty="0" smtClean="0"/>
              <a:t>ГИА	– </a:t>
            </a:r>
            <a:r>
              <a:rPr lang="ru-RU" sz="2400" dirty="0"/>
              <a:t>4</a:t>
            </a:r>
          </a:p>
          <a:p>
            <a:pPr lvl="1"/>
            <a:r>
              <a:rPr lang="ru-RU" sz="2400" dirty="0"/>
              <a:t>Кандидаты наук </a:t>
            </a:r>
            <a:r>
              <a:rPr lang="ru-RU" sz="2400" dirty="0" smtClean="0"/>
              <a:t>		- </a:t>
            </a:r>
            <a:r>
              <a:rPr lang="ru-RU" sz="24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3573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908720"/>
            <a:ext cx="8784976" cy="5544616"/>
          </a:xfrm>
        </p:spPr>
        <p:txBody>
          <a:bodyPr>
            <a:noAutofit/>
          </a:bodyPr>
          <a:lstStyle/>
          <a:p>
            <a:pPr lvl="1"/>
            <a:r>
              <a:rPr lang="ru-RU" sz="4000" dirty="0" smtClean="0"/>
              <a:t>физической </a:t>
            </a:r>
            <a:r>
              <a:rPr lang="ru-RU" sz="4000" dirty="0"/>
              <a:t>культурой </a:t>
            </a:r>
            <a:r>
              <a:rPr lang="ru-RU" sz="4000" dirty="0" smtClean="0"/>
              <a:t>занималось </a:t>
            </a:r>
            <a:r>
              <a:rPr lang="ru-RU" sz="4000" dirty="0"/>
              <a:t>396 человек. </a:t>
            </a:r>
            <a:endParaRPr lang="ru-RU" sz="4000" dirty="0" smtClean="0"/>
          </a:p>
          <a:p>
            <a:pPr lvl="1"/>
            <a:r>
              <a:rPr lang="ru-RU" sz="4000" dirty="0"/>
              <a:t>н</a:t>
            </a:r>
            <a:r>
              <a:rPr lang="ru-RU" sz="4000" dirty="0" smtClean="0"/>
              <a:t>а «отлично» и «хорошо» 337 </a:t>
            </a:r>
            <a:r>
              <a:rPr lang="ru-RU" sz="4000" dirty="0"/>
              <a:t>учеников, </a:t>
            </a:r>
            <a:endParaRPr lang="ru-RU" sz="4000" dirty="0" smtClean="0"/>
          </a:p>
          <a:p>
            <a:pPr lvl="1"/>
            <a:r>
              <a:rPr lang="ru-RU" sz="4000" dirty="0"/>
              <a:t>о</a:t>
            </a:r>
            <a:r>
              <a:rPr lang="ru-RU" sz="4000" dirty="0" smtClean="0"/>
              <a:t>свобождены и не аттестованы </a:t>
            </a:r>
            <a:r>
              <a:rPr lang="ru-RU" sz="4000" dirty="0"/>
              <a:t>от </a:t>
            </a:r>
            <a:r>
              <a:rPr lang="ru-RU" sz="4000" dirty="0" smtClean="0"/>
              <a:t>38 </a:t>
            </a:r>
            <a:r>
              <a:rPr lang="ru-RU" sz="4000" dirty="0"/>
              <a:t>учеников, </a:t>
            </a:r>
            <a:endParaRPr lang="ru-RU" sz="4000" dirty="0" smtClean="0"/>
          </a:p>
          <a:p>
            <a:pPr lvl="1"/>
            <a:r>
              <a:rPr lang="ru-RU" sz="4000" dirty="0"/>
              <a:t>к</a:t>
            </a:r>
            <a:r>
              <a:rPr lang="ru-RU" sz="4000" dirty="0" smtClean="0"/>
              <a:t>оманда </a:t>
            </a:r>
            <a:r>
              <a:rPr lang="ru-RU" sz="4000" dirty="0"/>
              <a:t>550 школы заняла 2-место в районе, в спортивных играх. </a:t>
            </a:r>
            <a:r>
              <a:rPr lang="ru-RU" sz="2400" dirty="0"/>
              <a:t>	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7467600" cy="1143000"/>
          </a:xfrm>
        </p:spPr>
        <p:txBody>
          <a:bodyPr/>
          <a:lstStyle/>
          <a:p>
            <a:r>
              <a:rPr lang="ru-RU" sz="3200" dirty="0" smtClean="0"/>
              <a:t>Итоги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348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595421"/>
            <a:ext cx="8568952" cy="4799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>
              <a:lnSpc>
                <a:spcPct val="115000"/>
              </a:lnSpc>
            </a:pPr>
            <a:endParaRPr lang="ru-RU" sz="1400" i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>
              <a:lnSpc>
                <a:spcPct val="115000"/>
              </a:lnSpc>
            </a:pPr>
            <a:endParaRPr lang="ru-RU" sz="1400" i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>
              <a:lnSpc>
                <a:spcPct val="115000"/>
              </a:lnSpc>
            </a:pPr>
            <a:endParaRPr lang="ru-RU" sz="1400" i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>
              <a:lnSpc>
                <a:spcPct val="115000"/>
              </a:lnSpc>
            </a:pPr>
            <a:endParaRPr lang="ru-RU" sz="1400" i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>
              <a:lnSpc>
                <a:spcPct val="115000"/>
              </a:lnSpc>
            </a:pPr>
            <a:endParaRPr lang="ru-RU" sz="1400" i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>
              <a:lnSpc>
                <a:spcPct val="115000"/>
              </a:lnSpc>
            </a:pPr>
            <a:endParaRPr lang="ru-RU" sz="1400" i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>
              <a:lnSpc>
                <a:spcPct val="115000"/>
              </a:lnSpc>
            </a:pPr>
            <a:endParaRPr lang="ru-RU" sz="1400" i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>
              <a:lnSpc>
                <a:spcPct val="115000"/>
              </a:lnSpc>
            </a:pPr>
            <a:endParaRPr lang="ru-RU" sz="1400" i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>
              <a:lnSpc>
                <a:spcPct val="115000"/>
              </a:lnSpc>
            </a:pPr>
            <a:endParaRPr lang="ru-RU" sz="1400" i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>
              <a:lnSpc>
                <a:spcPct val="115000"/>
              </a:lnSpc>
            </a:pPr>
            <a:endParaRPr lang="ru-RU" sz="1400" i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>
              <a:lnSpc>
                <a:spcPct val="115000"/>
              </a:lnSpc>
            </a:pPr>
            <a:endParaRPr lang="ru-RU" sz="1400" i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>
              <a:lnSpc>
                <a:spcPct val="115000"/>
              </a:lnSpc>
            </a:pPr>
            <a:endParaRPr lang="ru-RU" sz="16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457200" lvl="0" algn="just">
              <a:lnSpc>
                <a:spcPct val="115000"/>
              </a:lnSpc>
            </a:pPr>
            <a:endParaRPr lang="ru-RU" sz="2400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 algn="just">
              <a:lnSpc>
                <a:spcPct val="115000"/>
              </a:lnSpc>
            </a:pP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Районные с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оревнования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юных велосипедистов «Безопасное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колесо». 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Команда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12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человек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из учащихся 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3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класса и заняла 2-ое место. Руководитель Новожилова А.А. </a:t>
            </a:r>
            <a:endParaRPr lang="ru-RU" sz="1400" b="1" i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026" name="Picture 2" descr="C:\Users\ban\AppData\Local\Microsoft\Windows\Temporary Internet Files\Content.Outlook\FSY1XMI3\P1260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7042">
            <a:off x="357436" y="622914"/>
            <a:ext cx="4269487" cy="332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an\AppData\Local\Microsoft\Windows\Temporary Internet Files\Content.Outlook\FSY1XMI3\P12600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1026">
            <a:off x="4344473" y="805822"/>
            <a:ext cx="4378336" cy="33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80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33872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300" dirty="0" smtClean="0"/>
              <a:t>СОХРАНЕНИЕ </a:t>
            </a:r>
            <a:r>
              <a:rPr lang="ru-RU" sz="3300" dirty="0"/>
              <a:t>И УКРЕПЛЕНИЕ </a:t>
            </a:r>
            <a:r>
              <a:rPr lang="ru-RU" sz="3300" dirty="0" smtClean="0"/>
              <a:t>ЗДОРОВЬЯ ОБУЧАЮЩИХСЯ</a:t>
            </a:r>
            <a:br>
              <a:rPr lang="ru-RU" sz="3300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795608"/>
            <a:ext cx="8640960" cy="4873752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Проведение </a:t>
            </a:r>
            <a:r>
              <a:rPr lang="ru-RU" sz="2800" dirty="0"/>
              <a:t>занятий на пришкольной </a:t>
            </a:r>
            <a:r>
              <a:rPr lang="ru-RU" sz="2800" dirty="0" smtClean="0"/>
              <a:t>спортивной площадке. </a:t>
            </a:r>
          </a:p>
          <a:p>
            <a:r>
              <a:rPr lang="ru-RU" sz="2800" dirty="0" smtClean="0"/>
              <a:t>Проведение </a:t>
            </a:r>
            <a:r>
              <a:rPr lang="ru-RU" sz="2800" dirty="0"/>
              <a:t>во время уроков динамических </a:t>
            </a:r>
            <a:r>
              <a:rPr lang="ru-RU" sz="2800" dirty="0" smtClean="0"/>
              <a:t>пауз, </a:t>
            </a:r>
            <a:r>
              <a:rPr lang="ru-RU" sz="2800" dirty="0"/>
              <a:t>проветривание </a:t>
            </a:r>
            <a:r>
              <a:rPr lang="ru-RU" sz="2800" dirty="0" smtClean="0"/>
              <a:t>помещений.</a:t>
            </a:r>
            <a:endParaRPr lang="ru-RU" sz="2800" dirty="0"/>
          </a:p>
          <a:p>
            <a:r>
              <a:rPr lang="ru-RU" sz="2800" dirty="0" smtClean="0"/>
              <a:t>Участие </a:t>
            </a:r>
            <a:r>
              <a:rPr lang="ru-RU" sz="2800" dirty="0"/>
              <a:t>во Всероссийских спортивных </a:t>
            </a:r>
            <a:r>
              <a:rPr lang="ru-RU" sz="2800" dirty="0" smtClean="0"/>
              <a:t>акциях «Лыжня </a:t>
            </a:r>
            <a:r>
              <a:rPr lang="ru-RU" sz="2800" dirty="0"/>
              <a:t>России», «Кросс нации», </a:t>
            </a:r>
            <a:r>
              <a:rPr lang="ru-RU" sz="2800" dirty="0" smtClean="0"/>
              <a:t>городском спортивном </a:t>
            </a:r>
            <a:r>
              <a:rPr lang="ru-RU" sz="2800" dirty="0"/>
              <a:t>празднике «Женская десятка</a:t>
            </a:r>
            <a:r>
              <a:rPr lang="ru-RU" sz="2800" dirty="0" smtClean="0"/>
              <a:t>».</a:t>
            </a:r>
            <a:endParaRPr lang="ru-RU" sz="2800" dirty="0"/>
          </a:p>
          <a:p>
            <a:r>
              <a:rPr lang="ru-RU" sz="2800" dirty="0" smtClean="0"/>
              <a:t>Традиционные </a:t>
            </a:r>
            <a:r>
              <a:rPr lang="ru-RU" sz="2800" dirty="0"/>
              <a:t>общешкольные </a:t>
            </a:r>
            <a:r>
              <a:rPr lang="ru-RU" sz="2800" dirty="0" smtClean="0"/>
              <a:t>соревнования.</a:t>
            </a:r>
            <a:endParaRPr lang="ru-RU" sz="2800" dirty="0"/>
          </a:p>
          <a:p>
            <a:pPr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8129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СОХРАНЕНИЕ И УКРЕПЛЕНИЕ </a:t>
            </a:r>
            <a:r>
              <a:rPr lang="ru-RU" dirty="0" smtClean="0"/>
              <a:t>ЗДОРОВЬЯ ОБУЧАЮЩИХСЯ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640960" cy="4925144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Проведение </a:t>
            </a:r>
            <a:r>
              <a:rPr lang="ru-RU" sz="2800" dirty="0"/>
              <a:t>регулярных </a:t>
            </a:r>
            <a:r>
              <a:rPr lang="ru-RU" sz="2800" dirty="0" smtClean="0"/>
              <a:t>профилактических осмотров</a:t>
            </a:r>
            <a:r>
              <a:rPr lang="ru-RU" sz="2800" dirty="0"/>
              <a:t>, прививок, мероприятий </a:t>
            </a:r>
            <a:r>
              <a:rPr lang="ru-RU" sz="2800" dirty="0" smtClean="0"/>
              <a:t>по профилактике инфекционно-простудных заболеваний</a:t>
            </a:r>
          </a:p>
          <a:p>
            <a:r>
              <a:rPr lang="ru-RU" sz="2800" dirty="0"/>
              <a:t>Распределение учащихся по группам здоровья</a:t>
            </a:r>
          </a:p>
          <a:p>
            <a:r>
              <a:rPr lang="ru-RU" sz="2800" dirty="0" smtClean="0"/>
              <a:t>Организация </a:t>
            </a:r>
            <a:r>
              <a:rPr lang="ru-RU" sz="2800" dirty="0"/>
              <a:t>питания: горячие обеды и завтраки</a:t>
            </a:r>
          </a:p>
          <a:p>
            <a:r>
              <a:rPr lang="ru-RU" sz="2800" dirty="0" smtClean="0"/>
              <a:t>Соответствие расписания и учебных </a:t>
            </a:r>
            <a:r>
              <a:rPr lang="ru-RU" sz="2800" dirty="0"/>
              <a:t>нагрузок </a:t>
            </a:r>
            <a:r>
              <a:rPr lang="ru-RU" sz="2800" dirty="0" smtClean="0"/>
              <a:t>нормативам </a:t>
            </a:r>
            <a:r>
              <a:rPr lang="ru-RU" sz="2800" dirty="0" err="1" smtClean="0"/>
              <a:t>СанПин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3426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ОБЕСПЕЧЕНИЕ </a:t>
            </a:r>
            <a:r>
              <a:rPr lang="ru-RU" dirty="0" smtClean="0"/>
              <a:t>БЕЗОПАСНОСТИ ОБУЧАЮЩИХСЯ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Охрана школы</a:t>
            </a:r>
          </a:p>
          <a:p>
            <a:r>
              <a:rPr lang="ru-RU" dirty="0"/>
              <a:t>Дежурство по школе </a:t>
            </a:r>
            <a:r>
              <a:rPr lang="ru-RU" dirty="0" smtClean="0"/>
              <a:t>учителей</a:t>
            </a:r>
            <a:endParaRPr lang="ru-RU" dirty="0"/>
          </a:p>
          <a:p>
            <a:r>
              <a:rPr lang="ru-RU" dirty="0"/>
              <a:t>Изучение правил дорожного движения</a:t>
            </a:r>
          </a:p>
          <a:p>
            <a:r>
              <a:rPr lang="ru-RU" dirty="0" smtClean="0"/>
              <a:t>Формирование безопасного </a:t>
            </a:r>
            <a:r>
              <a:rPr lang="ru-RU" dirty="0"/>
              <a:t>подхода к школе</a:t>
            </a:r>
          </a:p>
          <a:p>
            <a:r>
              <a:rPr lang="ru-RU" dirty="0"/>
              <a:t>Инструктажи </a:t>
            </a:r>
            <a:r>
              <a:rPr lang="ru-RU" dirty="0" smtClean="0"/>
              <a:t>перед внешкольными </a:t>
            </a:r>
            <a:r>
              <a:rPr lang="ru-RU" dirty="0"/>
              <a:t>мероприятиями</a:t>
            </a:r>
          </a:p>
          <a:p>
            <a:r>
              <a:rPr lang="ru-RU" dirty="0"/>
              <a:t>Проведение объектовых </a:t>
            </a:r>
            <a:r>
              <a:rPr lang="ru-RU" dirty="0" smtClean="0"/>
              <a:t>тренировок ГО </a:t>
            </a:r>
            <a:r>
              <a:rPr lang="ru-RU" dirty="0"/>
              <a:t>и ЧС</a:t>
            </a:r>
          </a:p>
          <a:p>
            <a:r>
              <a:rPr lang="ru-RU" dirty="0"/>
              <a:t>Изучение курса </a:t>
            </a:r>
            <a:r>
              <a:rPr lang="ru-RU" dirty="0" smtClean="0"/>
              <a:t>основ безопасности жизнедеятельности</a:t>
            </a:r>
            <a:endParaRPr lang="en-US" dirty="0" smtClean="0"/>
          </a:p>
          <a:p>
            <a:r>
              <a:rPr lang="ru-RU" dirty="0" smtClean="0"/>
              <a:t>Наличие видеонаблюдения внутри здания и по фасаду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072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ФИНАНСОВО-ЭКОНОМИЧЕСКАЯ</a:t>
            </a:r>
            <a:br>
              <a:rPr lang="ru-RU" dirty="0"/>
            </a:br>
            <a:r>
              <a:rPr lang="ru-RU" dirty="0" smtClean="0"/>
              <a:t>ДЕЯТЕЛЬНОСТЬ в 2012-13 </a:t>
            </a:r>
            <a:r>
              <a:rPr lang="ru-RU" dirty="0" err="1" smtClean="0"/>
              <a:t>уч.г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91264" cy="4873752"/>
          </a:xfrm>
        </p:spPr>
        <p:txBody>
          <a:bodyPr>
            <a:normAutofit fontScale="92500" lnSpcReduction="20000"/>
          </a:bodyPr>
          <a:lstStyle/>
          <a:p>
            <a:r>
              <a:rPr lang="ru-RU" sz="3600" dirty="0"/>
              <a:t>Поступило финансовых средств всего – 42121,2 тыс. </a:t>
            </a:r>
            <a:r>
              <a:rPr lang="ru-RU" sz="3600" dirty="0" smtClean="0"/>
              <a:t>руб. из них:</a:t>
            </a:r>
            <a:endParaRPr lang="ru-RU" sz="3600" dirty="0"/>
          </a:p>
          <a:p>
            <a:pPr lvl="1"/>
            <a:r>
              <a:rPr lang="ru-RU" sz="3300" dirty="0"/>
              <a:t>субсидии – 33890,7 тыс. руб.</a:t>
            </a:r>
          </a:p>
          <a:p>
            <a:pPr lvl="1"/>
            <a:r>
              <a:rPr lang="ru-RU" sz="3300" dirty="0"/>
              <a:t>внебюджетные средства – 8230,5 тыс. руб.</a:t>
            </a:r>
          </a:p>
          <a:p>
            <a:pPr lvl="1"/>
            <a:r>
              <a:rPr lang="ru-RU" sz="3300" dirty="0"/>
              <a:t>Финансирование из бюджета Санкт-Петербурга – 33890,7 тыс. руб.</a:t>
            </a:r>
          </a:p>
          <a:p>
            <a:pPr lvl="1"/>
            <a:r>
              <a:rPr lang="ru-RU" sz="3300" dirty="0"/>
              <a:t>Поступления от предпринимательской деятельности – 4023,7 тыс. руб.</a:t>
            </a:r>
          </a:p>
          <a:p>
            <a:pPr lvl="1"/>
            <a:r>
              <a:rPr lang="ru-RU" sz="3300" dirty="0"/>
              <a:t>Целевые поступления от юридических и физических лиц – 4206,7 тыс. руб.</a:t>
            </a:r>
          </a:p>
          <a:p>
            <a:pPr marL="0" indent="0">
              <a:buNone/>
            </a:pPr>
            <a:endParaRPr lang="ru-RU" sz="3600" dirty="0"/>
          </a:p>
          <a:p>
            <a:endParaRPr lang="ru-RU" sz="3400" dirty="0"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10683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ФИНАНСОВО-ЭКОНОМИЧЕСКАЯ</a:t>
            </a:r>
            <a:br>
              <a:rPr lang="ru-RU" dirty="0"/>
            </a:br>
            <a:r>
              <a:rPr lang="ru-RU" dirty="0"/>
              <a:t>ДЕЯТЕЛЬНОСТЬ в 2012-13 </a:t>
            </a:r>
            <a:r>
              <a:rPr lang="ru-RU" dirty="0" err="1"/>
              <a:t>уч.г</a:t>
            </a:r>
            <a:r>
              <a:rPr lang="ru-RU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352928" cy="487375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Коммунальные платежи – 2млн.р.</a:t>
            </a:r>
          </a:p>
          <a:p>
            <a:r>
              <a:rPr lang="ru-RU" sz="3600" dirty="0" smtClean="0"/>
              <a:t>Заработная плата и дотации							-24млн.р.</a:t>
            </a:r>
          </a:p>
          <a:p>
            <a:r>
              <a:rPr lang="ru-RU" sz="3600" dirty="0" smtClean="0"/>
              <a:t>Налог на заработную плату-</a:t>
            </a:r>
          </a:p>
          <a:p>
            <a:r>
              <a:rPr lang="ru-RU" sz="3600" dirty="0" smtClean="0"/>
              <a:t>Ремонт </a:t>
            </a:r>
            <a:r>
              <a:rPr lang="ru-RU" sz="3600" dirty="0"/>
              <a:t>спортзала – </a:t>
            </a:r>
            <a:r>
              <a:rPr lang="ru-RU" sz="3600" dirty="0" smtClean="0"/>
              <a:t>1млн. 225,7т. р.</a:t>
            </a:r>
            <a:endParaRPr lang="ru-RU" sz="3600" dirty="0"/>
          </a:p>
          <a:p>
            <a:r>
              <a:rPr lang="ru-RU" sz="3200" dirty="0" smtClean="0"/>
              <a:t>Учебное оборудование – 4млн. 500т.р.</a:t>
            </a:r>
          </a:p>
          <a:p>
            <a:r>
              <a:rPr lang="ru-RU" sz="3600" dirty="0" smtClean="0"/>
              <a:t>Учебная литература </a:t>
            </a:r>
            <a:r>
              <a:rPr lang="ru-RU" sz="3600" dirty="0"/>
              <a:t>– </a:t>
            </a:r>
            <a:r>
              <a:rPr lang="ru-RU" sz="3600" dirty="0" smtClean="0"/>
              <a:t>396 т. р.</a:t>
            </a:r>
            <a:endParaRPr lang="ru-RU" sz="3600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4315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73832"/>
            <a:ext cx="8219256" cy="1143000"/>
          </a:xfrm>
        </p:spPr>
        <p:txBody>
          <a:bodyPr>
            <a:noAutofit/>
          </a:bodyPr>
          <a:lstStyle/>
          <a:p>
            <a:r>
              <a:rPr lang="ru-RU" sz="2800" dirty="0"/>
              <a:t>ОСНОВНЫЕ </a:t>
            </a:r>
            <a:r>
              <a:rPr lang="ru-RU" sz="2800" dirty="0" smtClean="0"/>
              <a:t>НАПРАВЛЕНИЯ БЛИЖАЙШЕГО РАЗВИТИЯ ОБРАЗОВАТЕЛЬНОГО УЧРЕЖДЕНИЯ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155648"/>
            <a:ext cx="7467600" cy="4873752"/>
          </a:xfrm>
        </p:spPr>
        <p:txBody>
          <a:bodyPr>
            <a:normAutofit lnSpcReduction="10000"/>
          </a:bodyPr>
          <a:lstStyle/>
          <a:p>
            <a:pPr lvl="0" hangingPunct="0"/>
            <a:r>
              <a:rPr lang="ru-RU" dirty="0" smtClean="0"/>
              <a:t>продолжение работы по новым образовательным стандартам в начальной школе;</a:t>
            </a:r>
          </a:p>
          <a:p>
            <a:pPr lvl="0" hangingPunct="0"/>
            <a:r>
              <a:rPr lang="ru-RU" dirty="0"/>
              <a:t>п</a:t>
            </a:r>
            <a:r>
              <a:rPr lang="ru-RU" dirty="0" smtClean="0"/>
              <a:t>родолжение  эксперимента по индивидуализированному обучению в 1,2 ,3, 8,9, 10- и 11-х классах;</a:t>
            </a:r>
          </a:p>
          <a:p>
            <a:pPr lvl="0" hangingPunct="0"/>
            <a:r>
              <a:rPr lang="ru-RU" dirty="0" smtClean="0"/>
              <a:t>повышение уровня подготовки учащихся к сдаче ЕГЭ;</a:t>
            </a:r>
          </a:p>
          <a:p>
            <a:pPr lvl="0" hangingPunct="0"/>
            <a:r>
              <a:rPr lang="ru-RU" dirty="0" smtClean="0"/>
              <a:t>продолжение  курса по ОРКСЭ в 4 классе</a:t>
            </a:r>
          </a:p>
          <a:p>
            <a:pPr lvl="0" hangingPunct="0"/>
            <a:r>
              <a:rPr lang="ru-RU" dirty="0" smtClean="0"/>
              <a:t>продолжение работы по воспитанию толерантности и нравственности на основе «Программы воспитания петербуржца 2011-2015»;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0574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73832"/>
            <a:ext cx="8219256" cy="1143000"/>
          </a:xfrm>
        </p:spPr>
        <p:txBody>
          <a:bodyPr>
            <a:noAutofit/>
          </a:bodyPr>
          <a:lstStyle/>
          <a:p>
            <a:r>
              <a:rPr lang="ru-RU" sz="2800" dirty="0"/>
              <a:t>ОСНОВНЫЕ </a:t>
            </a:r>
            <a:r>
              <a:rPr lang="ru-RU" sz="2800" dirty="0" smtClean="0"/>
              <a:t>НАПРАВЛЕНИЯ БЛИЖАЙШЕГО РАЗВИТИЯ ОБРАЗОВАТЕЛЬНОГО УЧРЕЖДЕНИЯ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155648"/>
            <a:ext cx="8363272" cy="4873752"/>
          </a:xfrm>
        </p:spPr>
        <p:txBody>
          <a:bodyPr>
            <a:normAutofit/>
          </a:bodyPr>
          <a:lstStyle/>
          <a:p>
            <a:pPr lvl="0" hangingPunct="0"/>
            <a:r>
              <a:rPr lang="ru-RU" dirty="0" smtClean="0"/>
              <a:t>обеспечение условий для развития профессиональной компетентности педагогов, повышение их квалификации.</a:t>
            </a:r>
          </a:p>
          <a:p>
            <a:pPr lvl="0" hangingPunct="0"/>
            <a:r>
              <a:rPr lang="ru-RU" dirty="0" smtClean="0"/>
              <a:t>Продолжение работы по созданию единого информационного пространства школы на основе портальных технологий и укреплению материально-технической базы,</a:t>
            </a:r>
          </a:p>
          <a:p>
            <a:pPr lvl="0" hangingPunct="0"/>
            <a:r>
              <a:rPr lang="ru-RU" dirty="0" smtClean="0"/>
              <a:t>Совершенствование системы учета образовательных результатов учащихся на основе использования электронных дневника и журнала.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3700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800" cap="small" dirty="0">
                <a:latin typeface="+mj-lt"/>
                <a:ea typeface="+mj-ea"/>
                <a:cs typeface="+mj-cs"/>
              </a:rPr>
              <a:t> </a:t>
            </a:r>
            <a:r>
              <a:rPr lang="en-US" sz="2800" cap="small" dirty="0">
                <a:latin typeface="+mj-lt"/>
                <a:ea typeface="+mj-ea"/>
                <a:cs typeface="+mj-cs"/>
              </a:rPr>
              <a:t>https:// PORTAL.ORT.SPB.RU</a:t>
            </a:r>
            <a:endParaRPr lang="ru-RU" sz="2800" cap="small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9771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СОЦИАЛЬНОЕ </a:t>
            </a:r>
            <a:r>
              <a:rPr lang="ru-RU" dirty="0" smtClean="0"/>
              <a:t>ПАРТНЕРСТВО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i="1" dirty="0"/>
              <a:t>Школа развивает социальное партнерство как в образовательной области, так и вне </a:t>
            </a:r>
            <a:r>
              <a:rPr lang="ru-RU" b="1" i="1" dirty="0" err="1"/>
              <a:t>еѐ</a:t>
            </a:r>
            <a:r>
              <a:rPr lang="ru-RU" b="1" i="1" dirty="0"/>
              <a:t>:</a:t>
            </a:r>
          </a:p>
          <a:p>
            <a:pPr lvl="1"/>
            <a:r>
              <a:rPr lang="ru-RU" sz="2600" dirty="0"/>
              <a:t>Информационно-методический центр Центрального района</a:t>
            </a:r>
          </a:p>
          <a:p>
            <a:pPr lvl="1"/>
            <a:r>
              <a:rPr lang="ru-RU" sz="2600" dirty="0"/>
              <a:t>Районный центр информатизации</a:t>
            </a:r>
          </a:p>
          <a:p>
            <a:pPr lvl="1"/>
            <a:r>
              <a:rPr lang="ru-RU" sz="2600" dirty="0"/>
              <a:t>Дома творчества района</a:t>
            </a:r>
          </a:p>
          <a:p>
            <a:pPr lvl="1"/>
            <a:r>
              <a:rPr lang="ru-RU" sz="2600" dirty="0"/>
              <a:t>Городской дом творчества (Аничков дворец)</a:t>
            </a:r>
          </a:p>
          <a:p>
            <a:pPr lvl="1"/>
            <a:r>
              <a:rPr lang="ru-RU" sz="2600" dirty="0"/>
              <a:t>Международный банковский институт</a:t>
            </a:r>
          </a:p>
          <a:p>
            <a:pPr lvl="1"/>
            <a:r>
              <a:rPr lang="ru-RU" sz="2600" dirty="0"/>
              <a:t>Академия </a:t>
            </a:r>
            <a:r>
              <a:rPr lang="ru-RU" sz="2600" dirty="0" err="1"/>
              <a:t>постдипломного</a:t>
            </a:r>
            <a:r>
              <a:rPr lang="ru-RU" sz="2600" dirty="0"/>
              <a:t> педагогического образования СПб</a:t>
            </a:r>
          </a:p>
          <a:p>
            <a:pPr lvl="1"/>
            <a:r>
              <a:rPr lang="ru-RU" sz="2600" dirty="0"/>
              <a:t>Детская поликлиника №37</a:t>
            </a:r>
          </a:p>
          <a:p>
            <a:pPr lvl="1"/>
            <a:r>
              <a:rPr lang="ru-RU" sz="2600" dirty="0"/>
              <a:t>Комбинат питания «</a:t>
            </a:r>
            <a:r>
              <a:rPr lang="ru-RU" sz="2600" dirty="0" err="1"/>
              <a:t>Охта</a:t>
            </a:r>
            <a:r>
              <a:rPr lang="ru-RU" sz="2600" dirty="0"/>
              <a:t>»</a:t>
            </a:r>
          </a:p>
          <a:p>
            <a:pPr lvl="1"/>
            <a:r>
              <a:rPr lang="ru-RU" sz="2600" dirty="0"/>
              <a:t>Районный Центр помощи семье и детям</a:t>
            </a:r>
          </a:p>
          <a:p>
            <a:pPr lvl="1"/>
            <a:r>
              <a:rPr lang="ru-RU" sz="2600" dirty="0"/>
              <a:t>ППМС центр «Развитие» Центрального района</a:t>
            </a:r>
          </a:p>
          <a:p>
            <a:pPr lvl="1"/>
            <a:r>
              <a:rPr lang="ru-RU" sz="2600" dirty="0"/>
              <a:t>Муниципальное образование МО № 78</a:t>
            </a:r>
          </a:p>
          <a:p>
            <a:pPr lvl="1"/>
            <a:r>
              <a:rPr lang="ru-RU" sz="2600" dirty="0"/>
              <a:t>Корпорация Майкрософт Рус</a:t>
            </a:r>
          </a:p>
          <a:p>
            <a:pPr lvl="1"/>
            <a:r>
              <a:rPr lang="ru-RU" sz="2600" dirty="0"/>
              <a:t>Корпорация </a:t>
            </a:r>
            <a:r>
              <a:rPr lang="ru-RU" sz="2600" dirty="0" err="1" smtClean="0"/>
              <a:t>Хьюлетт</a:t>
            </a:r>
            <a:r>
              <a:rPr lang="ru-RU" sz="2600" dirty="0" smtClean="0"/>
              <a:t> - </a:t>
            </a:r>
            <a:r>
              <a:rPr lang="ru-RU" sz="2600" dirty="0" err="1" smtClean="0"/>
              <a:t>Пакард</a:t>
            </a:r>
            <a:endParaRPr lang="ru-RU" sz="2600" dirty="0"/>
          </a:p>
          <a:p>
            <a:pPr lvl="1"/>
            <a:r>
              <a:rPr lang="ru-RU" sz="2600" dirty="0"/>
              <a:t>Всемирный ОРТ ( общество, ресурсы, технологии)</a:t>
            </a:r>
          </a:p>
          <a:p>
            <a:pPr lvl="1"/>
            <a:r>
              <a:rPr lang="ru-RU" sz="2600" dirty="0"/>
              <a:t>Федералный институт развития образования </a:t>
            </a:r>
          </a:p>
        </p:txBody>
      </p:sp>
    </p:spTree>
    <p:extLst>
      <p:ext uri="{BB962C8B-B14F-4D97-AF65-F5344CB8AC3E}">
        <p14:creationId xmlns:p14="http://schemas.microsoft.com/office/powerpoint/2010/main" val="348830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Контингент образовательного учреждения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В 1</a:t>
            </a:r>
            <a:r>
              <a:rPr lang="en-US" dirty="0" smtClean="0"/>
              <a:t>8</a:t>
            </a:r>
            <a:r>
              <a:rPr lang="ru-RU" dirty="0" smtClean="0"/>
              <a:t>-</a:t>
            </a:r>
            <a:r>
              <a:rPr lang="ru-RU" dirty="0" err="1" smtClean="0"/>
              <a:t>ти</a:t>
            </a:r>
            <a:r>
              <a:rPr lang="ru-RU" dirty="0" smtClean="0"/>
              <a:t>  классах школы обучалось 4</a:t>
            </a:r>
            <a:r>
              <a:rPr lang="en-US" dirty="0" smtClean="0"/>
              <a:t>58</a:t>
            </a:r>
            <a:r>
              <a:rPr lang="ru-RU" dirty="0" smtClean="0"/>
              <a:t> человек Средняя наполняемость класса 2</a:t>
            </a:r>
            <a:r>
              <a:rPr lang="en-US" dirty="0" smtClean="0"/>
              <a:t>5</a:t>
            </a:r>
            <a:r>
              <a:rPr lang="ru-RU" dirty="0" smtClean="0"/>
              <a:t> человек 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90953023"/>
              </p:ext>
            </p:extLst>
          </p:nvPr>
        </p:nvGraphicFramePr>
        <p:xfrm>
          <a:off x="395536" y="2492896"/>
          <a:ext cx="7488832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9409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СТРУКТУРА САМОУПРАВЛЕНИЯ</a:t>
            </a:r>
            <a:br>
              <a:rPr lang="ru-RU" dirty="0"/>
            </a:br>
            <a:r>
              <a:rPr lang="ru-RU" dirty="0"/>
              <a:t>ОБРАЗОВАТЕЛЬНОГО </a:t>
            </a:r>
            <a:r>
              <a:rPr lang="ru-RU" dirty="0" smtClean="0"/>
              <a:t>УЧРЕЖДЕНИЯ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Педагогический </a:t>
            </a:r>
            <a:r>
              <a:rPr lang="ru-RU" sz="3600" dirty="0"/>
              <a:t>совет</a:t>
            </a:r>
          </a:p>
          <a:p>
            <a:r>
              <a:rPr lang="ru-RU" sz="3600" dirty="0"/>
              <a:t>Родительский комитет</a:t>
            </a:r>
          </a:p>
          <a:p>
            <a:r>
              <a:rPr lang="ru-RU" sz="3600" dirty="0" smtClean="0"/>
              <a:t>Совет учащихся </a:t>
            </a:r>
            <a:r>
              <a:rPr lang="ru-RU" sz="3600" dirty="0"/>
              <a:t>школы</a:t>
            </a:r>
          </a:p>
          <a:p>
            <a:r>
              <a:rPr lang="ru-RU" sz="3600" dirty="0" smtClean="0"/>
              <a:t>Методические объединения учителей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725144"/>
            <a:ext cx="2376264" cy="185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A0D5AB48E0F82468343DCCCFBA584E2" ma:contentTypeVersion="1" ma:contentTypeDescription="Создание документа." ma:contentTypeScope="" ma:versionID="ff2211488a32880202dfc757c38fefc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35a5eac4742d55ca53698075df5d7ac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2CCA25-C2A4-477D-8E95-C119881768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B29824-431B-4C53-BDA5-01654CFB15B6}">
  <ds:schemaRefs>
    <ds:schemaRef ds:uri="http://schemas.openxmlformats.org/package/2006/metadata/core-properties"/>
    <ds:schemaRef ds:uri="http://schemas.microsoft.com/sharepoint/v3"/>
    <ds:schemaRef ds:uri="http://purl.org/dc/elements/1.1/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16C16B6-D110-4745-93D8-768FCD6E59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12530</TotalTime>
  <Words>2010</Words>
  <Application>Microsoft Office PowerPoint</Application>
  <PresentationFormat>Экран (4:3)</PresentationFormat>
  <Paragraphs>418</Paragraphs>
  <Slides>69</Slides>
  <Notes>50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Эркер</vt:lpstr>
      <vt:lpstr>ГОСУДАРСТВЕННОЕ ОБЩЕОБРАЗОВАТЕЛЬНОЕ УЧРЕЖДЕНИЕ СРЕДНЯЯ ОБЩЕОБРАЗОВАТЕЛЬНАЯ ШКОЛА 550  c углубленным изучением иностранных языков и информационных технологий Центрального района САНКТ-ПЕТЕРБУРГА ПУБЛИЧНЫЙ ОТЧЕТ ПО ИТОГАМ ДЕЯТЕЛЬНОСТИ в 2012-2013 учебном ГОДУ</vt:lpstr>
      <vt:lpstr>  Общие сведения</vt:lpstr>
      <vt:lpstr>УПРАВЛЕНИЕ ОБРАЗОВАТЕЛЬНЫМ УЧРЕЖДЕНИЕМ</vt:lpstr>
      <vt:lpstr>КАДРОВЫЙ СОСТАВ ОБРАЗОВАТЕЛЬНОГО УЧРЕЖДЕНИЯ</vt:lpstr>
      <vt:lpstr>КАДРОВЫЙ СОСТАВ ОБРАЗОВАТЕЛЬНОГО УЧРЕЖДЕНИЯ</vt:lpstr>
      <vt:lpstr>КАДРОВЫЙ СОСТАВ ОБРАЗОВАТЕЛЬНОГО УЧРЕЖДЕНИЯ</vt:lpstr>
      <vt:lpstr>СОЦИАЛЬНОЕ ПАРТНЕРСТВО</vt:lpstr>
      <vt:lpstr>Контингент образовательного учреждения</vt:lpstr>
      <vt:lpstr>СТРУКТУРА САМОУПРАВЛЕНИЯ ОБРАЗОВАТЕЛЬНОГО УЧРЕЖДЕНИЯ</vt:lpstr>
      <vt:lpstr>РЕЖИМ РАБОТЫ УЧРЕЖДЕНИЯ</vt:lpstr>
      <vt:lpstr>Социально-психологическая служба</vt:lpstr>
      <vt:lpstr>СОДЕРЖАНИЕ ОБРАЗОВАНИЯ</vt:lpstr>
      <vt:lpstr>Материально-техническая база</vt:lpstr>
      <vt:lpstr>Материально-техническая база</vt:lpstr>
      <vt:lpstr>Материально-техническая база</vt:lpstr>
      <vt:lpstr>Фонды библиотечно-информационного центра</vt:lpstr>
      <vt:lpstr>Единое информационное пространство школы</vt:lpstr>
      <vt:lpstr>Опытно-экспериментальная работа</vt:lpstr>
      <vt:lpstr>  Наши достижения</vt:lpstr>
      <vt:lpstr>СОДЕРЖАНИЕ ОБРАЗОВАНИЯ</vt:lpstr>
      <vt:lpstr>ПЕРЕЧЕНЬ ЭЛЕКТИВНЫХ КУРСОВ, РЕАЛИЗУЕМЫХ В Х-XI КЛАССАХ ОБРАЗОВАТЕЛЬНОГО УЧРЕЖДЕНИЯ</vt:lpstr>
      <vt:lpstr>ДОПОЛНИТЕЛЬНЫЕ ОБРАЗОВАТЕЛЬНЫЕ ПРОГРАММЫ</vt:lpstr>
      <vt:lpstr>РЕЗУЛЬТАТЫ ОБРАЗОВАТЕЛЬНОЙ ДЕЯТЕЛЬНОСТИ</vt:lpstr>
      <vt:lpstr>УСПЕВАЕМОСТЬ</vt:lpstr>
      <vt:lpstr>Победители и призеры районного этапа Всероссийской олимпиады</vt:lpstr>
      <vt:lpstr>Участие школьных команд</vt:lpstr>
      <vt:lpstr>Результаты итоговой аттестации учащихся 11-х классов</vt:lpstr>
      <vt:lpstr>Результаты итоговой аттестации учащихся 11-х классов</vt:lpstr>
      <vt:lpstr>Результаты тестирования в системе "Знак" 16-18 апреля 2013 года</vt:lpstr>
      <vt:lpstr>Достижения учащихся школы</vt:lpstr>
      <vt:lpstr>Поступление выпускников 11-х классов</vt:lpstr>
      <vt:lpstr>Внеклассная работа</vt:lpstr>
      <vt:lpstr>Направления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Достижения учащихся в 2012-2013 учебном году  </vt:lpstr>
      <vt:lpstr>Презентация PowerPoint</vt:lpstr>
      <vt:lpstr>Победители и призеры районных конкурсов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Победители и призеры городских конкурсов</vt:lpstr>
      <vt:lpstr>Победители и призеры городских конкурсов</vt:lpstr>
      <vt:lpstr>Презентация PowerPoint</vt:lpstr>
      <vt:lpstr>Победители и призеры городских конкурсов</vt:lpstr>
      <vt:lpstr>Региональные, Всероссийские  и Международные конкурсы </vt:lpstr>
      <vt:lpstr>Спортивно-оздоровительная работа</vt:lpstr>
      <vt:lpstr>Школьные секции и соревнования</vt:lpstr>
      <vt:lpstr>Районные и городские соревнования</vt:lpstr>
      <vt:lpstr>Презентация PowerPoint</vt:lpstr>
      <vt:lpstr>Презентация PowerPoint</vt:lpstr>
      <vt:lpstr>Презентация PowerPoint</vt:lpstr>
      <vt:lpstr>Итоги года</vt:lpstr>
      <vt:lpstr>Презентация PowerPoint</vt:lpstr>
      <vt:lpstr>  СОХРАНЕНИЕ И УКРЕПЛЕНИЕ ЗДОРОВЬЯ ОБУЧАЮЩИХСЯ  </vt:lpstr>
      <vt:lpstr>СОХРАНЕНИЕ И УКРЕПЛЕНИЕ ЗДОРОВЬЯ ОБУЧАЮЩИХСЯ</vt:lpstr>
      <vt:lpstr>ОБЕСПЕЧЕНИЕ БЕЗОПАСНОСТИ ОБУЧАЮЩИХСЯ</vt:lpstr>
      <vt:lpstr>ФИНАНСОВО-ЭКОНОМИЧЕСКАЯ ДЕЯТЕЛЬНОСТЬ в 2012-13 уч.г.</vt:lpstr>
      <vt:lpstr>ФИНАНСОВО-ЭКОНОМИЧЕСКАЯ ДЕЯТЕЛЬНОСТЬ в 2012-13 уч.г.</vt:lpstr>
      <vt:lpstr>ОСНОВНЫЕ НАПРАВЛЕНИЯ БЛИЖАЙШЕГО РАЗВИТИЯ ОБРАЗОВАТЕЛЬНОГО УЧРЕЖДЕНИЯ</vt:lpstr>
      <vt:lpstr>ОСНОВНЫЕ НАПРАВЛЕНИЯ БЛИЖАЙШЕГО РАЗВИТИЯ ОБРАЗОВАТЕЛЬНОГО УЧРЕЖДЕНИЯ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ОБЩЕОБРАЗОВАТЕЛЬНОЕ УЧРЕЖДЕНИЕ СРЕДНЯЯ ОБЩЕОБРАЗОВАТЕЛЬНАЯ ШКОЛА № 20 НЕВСКОГО РАЙОНА САНКТ-ПЕТЕРБУРГА ПУБЛИЧНЫЙ ОТЧЕТ ПО ИТОГАМ ДЕЯТЕЛЬНОСТИ 2010-2011 ГОДУ</dc:title>
  <dc:creator>Григорий Водопьян</dc:creator>
  <cp:lastModifiedBy>Борис_Ноткин</cp:lastModifiedBy>
  <cp:revision>1038</cp:revision>
  <dcterms:created xsi:type="dcterms:W3CDTF">2011-10-28T11:12:01Z</dcterms:created>
  <dcterms:modified xsi:type="dcterms:W3CDTF">2014-09-09T11:08:26Z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0x010100DA0D5AB48E0F82468343DCCCFBA584E2</vt:lpwstr>
  </property>
</Properties>
</file>